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3"/>
  </p:notesMasterIdLst>
  <p:handoutMasterIdLst>
    <p:handoutMasterId r:id="rId34"/>
  </p:handoutMasterIdLst>
  <p:sldIdLst>
    <p:sldId id="265" r:id="rId2"/>
    <p:sldId id="380" r:id="rId3"/>
    <p:sldId id="371" r:id="rId4"/>
    <p:sldId id="381" r:id="rId5"/>
    <p:sldId id="372" r:id="rId6"/>
    <p:sldId id="379" r:id="rId7"/>
    <p:sldId id="369" r:id="rId8"/>
    <p:sldId id="338" r:id="rId9"/>
    <p:sldId id="364" r:id="rId10"/>
    <p:sldId id="357" r:id="rId11"/>
    <p:sldId id="358" r:id="rId12"/>
    <p:sldId id="323" r:id="rId13"/>
    <p:sldId id="322" r:id="rId14"/>
    <p:sldId id="321" r:id="rId15"/>
    <p:sldId id="378" r:id="rId16"/>
    <p:sldId id="382" r:id="rId17"/>
    <p:sldId id="385" r:id="rId18"/>
    <p:sldId id="386" r:id="rId19"/>
    <p:sldId id="387" r:id="rId20"/>
    <p:sldId id="390" r:id="rId21"/>
    <p:sldId id="389" r:id="rId22"/>
    <p:sldId id="388" r:id="rId23"/>
    <p:sldId id="373" r:id="rId24"/>
    <p:sldId id="374" r:id="rId25"/>
    <p:sldId id="375" r:id="rId26"/>
    <p:sldId id="376" r:id="rId27"/>
    <p:sldId id="377" r:id="rId28"/>
    <p:sldId id="273" r:id="rId29"/>
    <p:sldId id="365" r:id="rId30"/>
    <p:sldId id="366" r:id="rId31"/>
    <p:sldId id="368" r:id="rId32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DE1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950" autoAdjust="0"/>
  </p:normalViewPr>
  <p:slideViewPr>
    <p:cSldViewPr>
      <p:cViewPr varScale="1">
        <p:scale>
          <a:sx n="119" d="100"/>
          <a:sy n="119" d="100"/>
        </p:scale>
        <p:origin x="594" y="10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24A6C-9C19-49D6-A16B-9612549FC4D2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548C-EE7E-4F14-8361-09A7CEB8B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322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30A1C-F747-435C-8BA4-3034D9BCD1D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AA257-0A1F-466B-86F1-6BACF2775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930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AA257-0A1F-466B-86F1-6BACF27753F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363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725987"/>
            <a:ext cx="5486400" cy="4475162"/>
          </a:xfrm>
          <a:prstGeom prst="rect">
            <a:avLst/>
          </a:prstGeom>
        </p:spPr>
        <p:txBody>
          <a:bodyPr spcFirstLastPara="1" wrap="square" lIns="91850" tIns="45925" rIns="91850" bIns="45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Необходимо обратить внимание на отражение в ООП новых образовательных результатов (а  в рабочие программы, соответственно, тем и разделов), достижение которых поддерживается полученным оборудованием. 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/>
              <a:t>Технологическое образование является в настоящий момент необходимым компонентом общего образования, предоставляя обучающимся возможность применять на практике знания основ наук, осваивать общие принципы и конкретные навыки преобразующей деятельности человека, различные формы информационной и материальной культуры, а также создания новых продуктов и услуг. Как мы видим, наполнение предметных областей «Технология», «Информатика и ИКТ» теперь значительно шире, нежели 2-3 года назад. Соответственно, должны меняться технологии обучения и содержание.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/>
              <a:t>Ведущей образовательной технологией должна стать проектная деятельность, позволяющая ребенку научиться работать в условиях ограниченного времени, поучаствовать в создании конкретного результата.  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/>
              <a:t>В содержании образования следует включать изучение элементов как традиционных, так и наиболее перспективных технологических направлений, включая обозначенные в НТИ, и соответствующих стандартам Ворлдскиллс.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С этой целью кейсы, предоставленные педагогам в рамках ПК, могут быть использованы также учителями других предметов. Например, раздел «Геоинформационные технологии» может быть отражен в курсе географии (результат - развитие картографической грамотности), Информатика и ИКТ (результат - умение работать в Веб-ГИС. Умение работать с векторными данными. Умение использовать базовые принципы дизайн-мышления), Технология (результат - умение работать с проекциями)</a:t>
            </a:r>
            <a:endParaRPr sz="1400"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8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1608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0EB3AA-3B21-4850-B297-43B4CC6B47B7}" type="slidenum"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703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7C1EE5-1612-4076-A90D-07F4C1F80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7B907E7-AB9A-4FED-AE36-321CD1F75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8A8346-4638-4AFD-93D6-270F53375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1100B3-ED1F-4656-9978-60C35A645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4835C5-AED7-41F0-BDD5-82B76DC3E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474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E20FF-5A9A-4AA3-AFD1-D859321A3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5DF1755-2F8E-479E-8E00-C756C89F8B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4D2370-BEE4-4567-8AD3-199DDE2AB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399257-F223-4A56-8E2D-8C1D1239A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E6F246-32E7-43F9-B993-6D4872CC6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63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9FF317B-70F3-459A-9D2D-3C4E3A5336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4DD8A9-D7D7-492B-8325-4485B67AFA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36F9D0-C0D8-48F4-BA49-441AE984C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E05F09-7409-4328-AFA0-E5249B4A1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410481-9092-457C-AC79-C63D8141C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463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0" y="12584"/>
            <a:ext cx="9144000" cy="802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4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42900" marR="0" lvl="0" indent="-171450" algn="l" rtl="0">
              <a:spcBef>
                <a:spcPts val="300"/>
              </a:spcBef>
              <a:spcAft>
                <a:spcPts val="0"/>
              </a:spcAft>
              <a:buClr>
                <a:srgbClr val="161645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3048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body" idx="2"/>
          </p:nvPr>
        </p:nvSpPr>
        <p:spPr>
          <a:xfrm>
            <a:off x="467544" y="1707654"/>
            <a:ext cx="82296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6000" tIns="45700" rIns="91425" bIns="45700" anchor="t" anchorCtr="0">
            <a:noAutofit/>
          </a:bodyPr>
          <a:lstStyle>
            <a:lvl1pPr marL="342900" marR="0" lvl="0" indent="-171450" algn="l" rtl="0">
              <a:spcBef>
                <a:spcPts val="210"/>
              </a:spcBef>
              <a:spcAft>
                <a:spcPts val="0"/>
              </a:spcAft>
              <a:buClr>
                <a:srgbClr val="161645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3048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675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BEDF9-8304-41E8-BDFB-8075C73E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E27EF5-1746-451C-A9F0-7BA7C4745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16C1E1-F2FD-4443-B494-3AC9A7FE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F84128-9B1F-4D9F-BB43-1333E3895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02B683-97EC-451A-AD6E-D0934F6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81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2A8A3-BBAD-484D-BCC6-5ED949FB4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9B1A36-07D3-426A-BDBD-4593AEE49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0807D0-A386-4559-8DB5-1161486D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3FBFD7-DBD6-4B03-B32C-E9CCD5E2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AC76D2-B77C-40AF-9A1F-4BA84BC2C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310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CC4698-7F18-4752-8333-DD8BE761B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ACE544-EA9F-41D1-B3BC-01CB5BD79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42CB13-B35E-48F3-A14D-3F603BBA3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CC607A-7784-4392-BEEB-46BAF7CFB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C4507A-5ECD-4894-8C0B-B7E9834AE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847852-2CF9-48E3-88F8-3476E9545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4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142E0-CCA7-4E81-93A2-F8F103CED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68EEC3-3744-4866-B801-AE53C3BA4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08EE7C-52C6-49CB-BF57-E9EC4B458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0AAA52-D21E-4428-BD6F-12DB60E176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34ADEC-9EF8-4865-A66B-7377474B65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44C84A-0664-43E1-8987-36194CF6A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D0E1A25-6DA8-4EAD-BAFF-3255C3A1A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64C52B-BCAA-426F-A012-38381DB3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894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CA205B-7B48-4F2B-B385-EA1503832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DFA249-D557-4371-82D3-8E1E40ABF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E062013-7D8D-4D03-9B57-C7A523F21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3FB9FF4-3BCC-4127-AC04-F34372645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884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2B9B8F8-00A1-4052-B131-E800D785D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26105AE-F90B-4114-98B3-A148F57DD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F39D13-3214-45A3-8AA2-53334AF2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441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BB4B5E-0B20-4E0A-97BA-FA1A650BD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367CF3-EC55-4D58-B58A-F46EB59A3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0B41F6-3459-40E4-8AA5-2325F80A4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025F53-117E-4D59-B35F-2B127E84A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0AA751-1FC4-40ED-A048-20EE93A99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F9A00D-7A3E-4194-AA63-F64FACF29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46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69BB8-1A30-44BD-AE54-206C1CC38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669D67B-2C8A-4EAC-AD37-825794A1F0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60A91B-D4EA-4C2B-9EF6-1A145AADF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4F3FDE-A0BC-415A-BA17-AE4B89B4D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CFA619-BD20-43CF-B5DF-A79BC765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C77FD1-1C49-4FCD-AAE2-F752FC07E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46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DB90E7-08EC-4F23-9C53-04A7F12D0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CCEB3F-F833-4804-85A2-7783DBC35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27EA89-4A91-47D6-8C04-73A112F40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0758B9-232B-43A0-91F1-EAEA57AE99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529A82-A9B8-4797-9A9A-F39B6212C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80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ocviewer.yandex.ru/view/0/?*=JHa5BQMPJZQoRzzfpeTwjOUd9bx7InVybCI6InlhLWRpc2stcHVibGljOi8vYk44aTVzUkFIMjQ3U1l3cjg5b3U5M25YRWtZSnpKakRLZW5JSXVqQ0UrU2krcHA1RjJyUlA2MU5hdjRFOVJYVHEvSjZicG1SeU9Kb25UM1ZvWG5EYWc9PTov0KLQvtGH0LrQsCDQoNC+0YHRgtCwX9C00LjQt9Cw0LnQvSAyMDIxLnppcCIsInRpdGxlIjoi0KLQvtGH0LrQsCDQoNC+0YHRgtCwX9C00LjQt9Cw0LnQvSAyMDIxLnppcCIsIm5vaWZyYW1lIjpmYWxzZSwidWlkIjoiMCIsInRzIjoxNjEzMzAxMDgzOTM1LCJ5dSI6Ijc3NTQ2NTcwMDE2MTA4OTc5MjgifQ==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viewer.yandex.ru/view/0/?*=JHa5BQMPJZQoRzzfpeTwjOUd9bx7InVybCI6InlhLWRpc2stcHVibGljOi8vYk44aTVzUkFIMjQ3U1l3cjg5b3U5M25YRWtZSnpKakRLZW5JSXVqQ0UrU2krcHA1RjJyUlA2MU5hdjRFOVJYVHEvSjZicG1SeU9Kb25UM1ZvWG5EYWc9PTov0KLQvtGH0LrQsCDQoNC+0YHRgtCwX9C00LjQt9Cw0LnQvSAyMDIxLnppcCIsInRpdGxlIjoi0KLQvtGH0LrQsCDQoNC+0YHRgtCwX9C00LjQt9Cw0LnQvSAyMDIxLnppcCIsIm5vaWZyYW1lIjpmYWxzZSwidWlkIjoiMCIsInRzIjoxNjEzMzAxMDgzOTM1LCJ5dSI6Ijc3NTQ2NTcwMDE2MTA4OTc5MjgifQ==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veto.ru/katalog/mebel-i-oborudovanie-dlya-detskih-obrazovatelnyh-uchrezhdenij/shkolnaya-mebel/stoly-uchenicheskie/stoly-uchenicheskie-dvuhmestnye-reguliruemye/stol-uchenicheskij-2m-reg-na-pryamougolnoj-trube" TargetMode="External"/><Relationship Id="rId2" Type="http://schemas.openxmlformats.org/officeDocument/2006/relationships/hyperlink" Target="http://www.rosmet.com/catalog/school/spec/70/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edu.gov.ru/document/629d57d81e7ee12ca5c11a96f3aeae16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563638"/>
            <a:ext cx="8496944" cy="2656941"/>
          </a:xfrm>
        </p:spPr>
        <p:txBody>
          <a:bodyPr>
            <a:normAutofit fontScale="90000"/>
          </a:bodyPr>
          <a:lstStyle/>
          <a:p>
            <a:b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Актуальные вопросы </a:t>
            </a:r>
            <a:b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подготовки к открытию </a:t>
            </a:r>
            <a:b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Центров естественнонаучной </a:t>
            </a:r>
            <a:b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технологической </a:t>
            </a:r>
            <a:b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направленностей </a:t>
            </a:r>
            <a:b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«Точка роста» в 2021 году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12360" y="4651707"/>
            <a:ext cx="1152128" cy="32403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dirty="0"/>
              <a:t>04.03.2021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723601" y="10920"/>
            <a:ext cx="5832648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/>
          </a:p>
          <a:p>
            <a:r>
              <a:rPr lang="ru-RU" sz="1600" dirty="0"/>
              <a:t> </a:t>
            </a:r>
            <a:r>
              <a:rPr lang="ru-RU" sz="1600" dirty="0">
                <a:solidFill>
                  <a:srgbClr val="0000FF"/>
                </a:solidFill>
              </a:rPr>
              <a:t>Министерство образования и науки Самарской области </a:t>
            </a:r>
            <a:endParaRPr lang="ru-RU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-28620" y="-14490"/>
            <a:ext cx="2749154" cy="1513474"/>
            <a:chOff x="143554" y="-114709"/>
            <a:chExt cx="3664921" cy="2016658"/>
          </a:xfrm>
        </p:grpSpPr>
        <p:pic>
          <p:nvPicPr>
            <p:cNvPr id="6" name="Picture 2" descr="C:\Users\MalenkovaEV.EDU1\Desktop\Картинки\flag_rossiya_simvolika_lenty_trikolor_99276_2560x1600.jpg"/>
            <p:cNvPicPr>
              <a:picLocks noChangeAspect="1" noChangeArrowheads="1"/>
            </p:cNvPicPr>
            <p:nvPr/>
          </p:nvPicPr>
          <p:blipFill>
            <a:blip r:embed="rId3" cstate="print"/>
            <a:srcRect l="25054" b="11670"/>
            <a:stretch>
              <a:fillRect/>
            </a:stretch>
          </p:blipFill>
          <p:spPr bwMode="auto">
            <a:xfrm rot="10800000">
              <a:off x="143554" y="416691"/>
              <a:ext cx="3206805" cy="14852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Рисунок 17" descr="Samarskaya_oblast_gerb_h8nqy4tcmxozhyoh4wh5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785" y="-114709"/>
              <a:ext cx="2748690" cy="186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5526"/>
            <a:ext cx="6354162" cy="4492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6" y="123478"/>
            <a:ext cx="7304641" cy="371287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Зони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рование. Пример стандартной подач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вариант 1.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88224" y="1419622"/>
            <a:ext cx="2376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Необходимо согласовать</a:t>
            </a:r>
          </a:p>
          <a:p>
            <a:pPr algn="ctr"/>
            <a:r>
              <a:rPr lang="ru-RU" b="1" dirty="0">
                <a:solidFill>
                  <a:srgbClr val="0000FF"/>
                </a:solidFill>
              </a:rPr>
              <a:t>с гл. консультантом </a:t>
            </a:r>
          </a:p>
          <a:p>
            <a:pPr algn="ctr"/>
            <a:r>
              <a:rPr lang="ru-RU" b="1" dirty="0" err="1">
                <a:solidFill>
                  <a:srgbClr val="0000FF"/>
                </a:solidFill>
              </a:rPr>
              <a:t>МОиН</a:t>
            </a:r>
            <a:r>
              <a:rPr lang="ru-RU" b="1" dirty="0">
                <a:solidFill>
                  <a:srgbClr val="0000FF"/>
                </a:solidFill>
              </a:rPr>
              <a:t> СО </a:t>
            </a:r>
          </a:p>
          <a:p>
            <a:pPr algn="ctr"/>
            <a:r>
              <a:rPr lang="ru-RU" b="1" dirty="0">
                <a:solidFill>
                  <a:srgbClr val="0000FF"/>
                </a:solidFill>
              </a:rPr>
              <a:t>Пряхиной Ю.В. </a:t>
            </a:r>
          </a:p>
          <a:p>
            <a:pPr algn="ctr"/>
            <a:r>
              <a:rPr lang="ru-RU" b="1" dirty="0">
                <a:solidFill>
                  <a:srgbClr val="0000FF"/>
                </a:solidFill>
              </a:rPr>
              <a:t> зонирование и дизайн</a:t>
            </a:r>
          </a:p>
          <a:p>
            <a:pPr algn="ctr"/>
            <a:r>
              <a:rPr lang="ru-RU" b="1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ru-RU" b="1" dirty="0">
                <a:solidFill>
                  <a:srgbClr val="0000FF"/>
                </a:solidFill>
              </a:rPr>
              <a:t>Срок: </a:t>
            </a:r>
          </a:p>
          <a:p>
            <a:pPr algn="ctr"/>
            <a:r>
              <a:rPr lang="ru-RU" b="1" dirty="0">
                <a:solidFill>
                  <a:srgbClr val="0000FF"/>
                </a:solidFill>
              </a:rPr>
              <a:t>с 10 по 20.03.2021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5936" y="563860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Согласовано</a:t>
            </a:r>
          </a:p>
          <a:p>
            <a:pPr algn="ctr"/>
            <a:r>
              <a:rPr lang="ru-RU" sz="1200" dirty="0"/>
              <a:t>Гл. консультант </a:t>
            </a:r>
            <a:r>
              <a:rPr lang="ru-RU" sz="1200" dirty="0" err="1"/>
              <a:t>МОиН</a:t>
            </a:r>
            <a:r>
              <a:rPr lang="ru-RU" sz="1200" dirty="0"/>
              <a:t> СО</a:t>
            </a:r>
          </a:p>
          <a:p>
            <a:pPr algn="ctr"/>
            <a:r>
              <a:rPr lang="ru-RU" sz="1200" dirty="0"/>
              <a:t>_______</a:t>
            </a:r>
            <a:r>
              <a:rPr lang="ru-RU" sz="1200" dirty="0" err="1"/>
              <a:t>Ю.В.Пряхина</a:t>
            </a:r>
            <a:endParaRPr lang="ru-RU" sz="1200" dirty="0"/>
          </a:p>
          <a:p>
            <a:pPr algn="ctr"/>
            <a:r>
              <a:rPr lang="ru-RU" sz="1200" dirty="0"/>
              <a:t>«___»____2021</a:t>
            </a:r>
          </a:p>
        </p:txBody>
      </p:sp>
    </p:spTree>
    <p:extLst>
      <p:ext uri="{BB962C8B-B14F-4D97-AF65-F5344CB8AC3E}">
        <p14:creationId xmlns:p14="http://schemas.microsoft.com/office/powerpoint/2010/main" val="3788551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1600" y="123478"/>
            <a:ext cx="7632848" cy="371287"/>
          </a:xfrm>
        </p:spPr>
        <p:txBody>
          <a:bodyPr>
            <a:noAutofit/>
          </a:bodyPr>
          <a:lstStyle/>
          <a:p>
            <a:r>
              <a:rPr lang="ru-RU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Желательная стилистика и планировка помещений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3974847"/>
            <a:ext cx="9000616" cy="108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1200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ru-RU" sz="12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Основные тезисы</a:t>
            </a:r>
            <a:r>
              <a:rPr lang="en-US" sz="12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ru-RU" sz="1200" b="1" dirty="0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indent="-257175">
              <a:lnSpc>
                <a:spcPct val="107000"/>
              </a:lnSpc>
              <a:buFont typeface="+mj-lt"/>
              <a:buAutoNum type="arabicPeriod"/>
            </a:pPr>
            <a:r>
              <a:rPr lang="ru-RU" sz="1200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Светлые пространства. В преимуществе белый, светло-серый цвет.</a:t>
            </a:r>
          </a:p>
          <a:p>
            <a:pPr marL="257175" indent="-257175">
              <a:lnSpc>
                <a:spcPct val="107000"/>
              </a:lnSpc>
              <a:buFont typeface="+mj-lt"/>
              <a:buAutoNum type="arabicPeriod"/>
            </a:pPr>
            <a:r>
              <a:rPr lang="ru-RU" sz="1200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Красный фирменный цвет может использоваться </a:t>
            </a:r>
            <a:r>
              <a:rPr lang="ru-RU" sz="1200" dirty="0" err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акцентно</a:t>
            </a:r>
            <a:r>
              <a:rPr lang="ru-RU" sz="1200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 и в небольших количествах.</a:t>
            </a:r>
          </a:p>
          <a:p>
            <a:pPr marL="257175" indent="-257175">
              <a:lnSpc>
                <a:spcPct val="107000"/>
              </a:lnSpc>
              <a:buFont typeface="+mj-lt"/>
              <a:buAutoNum type="arabicPeriod"/>
            </a:pPr>
            <a:r>
              <a:rPr lang="ru-RU" sz="1200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Помещения могут быть и в нейтральных цветах (без ярких акцентов).</a:t>
            </a:r>
            <a:endParaRPr lang="en-US" sz="1200" dirty="0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indent="-257175">
              <a:lnSpc>
                <a:spcPct val="107000"/>
              </a:lnSpc>
              <a:buFont typeface="+mj-lt"/>
              <a:buAutoNum type="arabicPeriod"/>
            </a:pPr>
            <a:r>
              <a:rPr lang="ru-RU" sz="1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Более подробная информацию см. «Руководстве</a:t>
            </a:r>
            <a:r>
              <a:rPr lang="en-US" sz="1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 </a:t>
            </a:r>
            <a:r>
              <a:rPr lang="ru-RU" sz="1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по проектированию и дизайну</a:t>
            </a:r>
            <a:r>
              <a:rPr lang="en-US" sz="1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 </a:t>
            </a:r>
            <a:r>
              <a:rPr lang="ru-RU" sz="1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образовательного пространства»</a:t>
            </a:r>
            <a:r>
              <a:rPr lang="ru-RU" sz="1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15522"/>
            <a:ext cx="4355817" cy="37065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15523"/>
            <a:ext cx="4347782" cy="3559324"/>
          </a:xfrm>
          <a:prstGeom prst="rect">
            <a:avLst/>
          </a:prstGeom>
        </p:spPr>
      </p:pic>
      <p:pic>
        <p:nvPicPr>
          <p:cNvPr id="9" name="Picture 2" descr="https://www.myfortcredit.com/wp-content/uploads/2018/05/hands-click-png-icon-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04392">
            <a:off x="8262233" y="4454657"/>
            <a:ext cx="322952" cy="38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610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9024" y="180323"/>
            <a:ext cx="6858000" cy="337418"/>
          </a:xfrm>
        </p:spPr>
        <p:txBody>
          <a:bodyPr>
            <a:noAutofit/>
          </a:bodyPr>
          <a:lstStyle/>
          <a:p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Папка с графическими элементами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22464"/>
          <a:stretch/>
        </p:blipFill>
        <p:spPr>
          <a:xfrm>
            <a:off x="1197442" y="699542"/>
            <a:ext cx="3172889" cy="24676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88024" y="989265"/>
            <a:ext cx="3681686" cy="192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defTabSz="685800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ВКЛЮЧАЕТ МАКЕТЫ: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ru-RU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фирменного знака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ru-RU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фирменных элементов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ru-RU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интерьерные таблички, стенды, грамоты</a:t>
            </a:r>
            <a:br>
              <a:rPr 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aseline="30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769B08-C5E7-4ED6-88F3-47CB23E9FF20}"/>
              </a:ext>
            </a:extLst>
          </p:cNvPr>
          <p:cNvSpPr txBox="1"/>
          <p:nvPr/>
        </p:nvSpPr>
        <p:spPr>
          <a:xfrm>
            <a:off x="827584" y="3389009"/>
            <a:ext cx="7344816" cy="410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hlinkClick r:id="rId3"/>
              </a:rPr>
              <a:t>Ссылка на комплект материалов по дизайну</a:t>
            </a:r>
            <a:endParaRPr lang="ru-RU" sz="2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https://www.myfortcredit.com/wp-content/uploads/2018/05/hands-click-png-icon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03743"/>
            <a:ext cx="500663" cy="59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03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7494"/>
            <a:ext cx="6858000" cy="343826"/>
          </a:xfrm>
        </p:spPr>
        <p:txBody>
          <a:bodyPr>
            <a:noAutofit/>
          </a:bodyPr>
          <a:lstStyle/>
          <a:p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Руководство по дизайну помещений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8675" y="1082408"/>
            <a:ext cx="4761899" cy="3354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822214" y="1082409"/>
            <a:ext cx="3068398" cy="1367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>
              <a:lnSpc>
                <a:spcPct val="150000"/>
              </a:lnSpc>
            </a:pPr>
            <a:r>
              <a:rPr lang="ru-RU" sz="21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ОТВЕЧАЕТ НА ВОПРОСЫ:</a:t>
            </a:r>
            <a:endParaRPr lang="ru-RU" sz="21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" indent="-342900"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1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и сколько помещений</a:t>
            </a:r>
            <a:br>
              <a:rPr lang="ru-RU" sz="21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включает «Точка Роста»?</a:t>
            </a:r>
          </a:p>
          <a:p>
            <a:pPr marL="324000" indent="-342900"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1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2100" baseline="30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брендировать</a:t>
            </a:r>
            <a:br>
              <a:rPr lang="ru-RU" sz="21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помещения?</a:t>
            </a:r>
            <a:endParaRPr lang="en-US" sz="135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22214" y="2579816"/>
            <a:ext cx="3214281" cy="1728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>
              <a:lnSpc>
                <a:spcPct val="150000"/>
              </a:lnSpc>
            </a:pPr>
            <a:r>
              <a:rPr lang="ru-RU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ВКЛЮЧАЕТ РЕКОМЕНДАЦИИ ПО:</a:t>
            </a:r>
            <a:endParaRPr lang="ru-RU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" indent="-342900"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1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подбору мебели</a:t>
            </a:r>
          </a:p>
          <a:p>
            <a:pPr marL="324000" indent="-342900"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1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цветовым решениям</a:t>
            </a:r>
          </a:p>
          <a:p>
            <a:pPr marL="324000" indent="-342900"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1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материалам отделки</a:t>
            </a:r>
          </a:p>
          <a:p>
            <a:pPr marL="324000" indent="-342900"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1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навигации</a:t>
            </a:r>
          </a:p>
          <a:p>
            <a:pPr marL="324000" indent="-342900"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1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декору</a:t>
            </a:r>
          </a:p>
        </p:txBody>
      </p:sp>
    </p:spTree>
    <p:extLst>
      <p:ext uri="{BB962C8B-B14F-4D97-AF65-F5344CB8AC3E}">
        <p14:creationId xmlns:p14="http://schemas.microsoft.com/office/powerpoint/2010/main" val="1490539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7494"/>
            <a:ext cx="7046913" cy="369919"/>
          </a:xfrm>
        </p:spPr>
        <p:txBody>
          <a:bodyPr>
            <a:normAutofit fontScale="90000"/>
          </a:bodyPr>
          <a:lstStyle/>
          <a:p>
            <a:r>
              <a:rPr lang="ru-RU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Руководство по фирменному стилю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52329" y="1235798"/>
            <a:ext cx="4291672" cy="4090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>
              <a:lnSpc>
                <a:spcPct val="150000"/>
              </a:lnSpc>
            </a:pPr>
            <a:r>
              <a:rPr lang="ru-RU" sz="24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ОТВЕЧАЕТ НА ВОПРОСЫ:</a:t>
            </a:r>
            <a:endParaRPr lang="ru-RU" sz="24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" indent="-342900"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4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выглядит логотип</a:t>
            </a:r>
            <a:br>
              <a:rPr lang="ru-RU" sz="24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элементы фирменного стиля?</a:t>
            </a:r>
          </a:p>
          <a:p>
            <a:pPr marL="324000" indent="-342900"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4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можно и как нельзя использовать логотип?</a:t>
            </a:r>
          </a:p>
          <a:p>
            <a:pPr marL="324000" indent="-342900"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4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брендировать </a:t>
            </a:r>
          </a:p>
          <a:p>
            <a:pPr>
              <a:spcBef>
                <a:spcPts val="150"/>
              </a:spcBef>
              <a:spcAft>
                <a:spcPts val="300"/>
              </a:spcAft>
            </a:pPr>
            <a:r>
              <a:rPr lang="ru-RU" sz="24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веб и </a:t>
            </a:r>
            <a:r>
              <a:rPr lang="ru-RU" sz="2400" baseline="30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промопродукцию</a:t>
            </a:r>
            <a:r>
              <a:rPr lang="ru-RU" sz="24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24000" indent="-342900"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4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и в каких случаях использовать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aseline="30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кобрендинг</a:t>
            </a:r>
            <a:r>
              <a:rPr lang="en-US" sz="24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нацпроектом «Образование»?</a:t>
            </a:r>
            <a:endParaRPr lang="en-US" sz="2400" baseline="30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1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1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439" y="1235798"/>
            <a:ext cx="3567483" cy="3401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9639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56984" cy="62753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зонирования и дизайна помещений Центров «Точка роста»             </a:t>
            </a:r>
            <a:b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Самарской области в 2021 году (распоряжение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МОиНСО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 03.03.21 № 208-р)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855508"/>
              </p:ext>
            </p:extLst>
          </p:nvPr>
        </p:nvGraphicFramePr>
        <p:xfrm>
          <a:off x="35495" y="699543"/>
          <a:ext cx="9073006" cy="43944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6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4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3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7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00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63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613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628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96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effectLst/>
                        </a:rPr>
                        <a:t>Помещения Центра «Точка роста»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92" marR="461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effectLst/>
                        </a:rPr>
                        <a:t>Размещение 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92" marR="461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effectLst/>
                        </a:rPr>
                        <a:t>Цвет мебели 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92" marR="461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effectLst/>
                        </a:rPr>
                        <a:t>Основной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effectLst/>
                        </a:rPr>
                        <a:t>цвет стен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92" marR="461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effectLst/>
                        </a:rPr>
                        <a:t>Акцентный цвет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92" marR="461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effectLst/>
                        </a:rPr>
                        <a:t>Цвет настенного фирменного знака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effectLst/>
                        </a:rPr>
                        <a:t> «Точка роста»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92" marR="461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effectLst/>
                        </a:rPr>
                        <a:t>Инфор­мационная табличка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effectLst/>
                        </a:rPr>
                        <a:t>(со знаком национального проекта «Образование» и гербом Министерства просвещения РФ), информационный стенд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92" marR="461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effectLst/>
                        </a:rPr>
                        <a:t>Навигационная табличка, информационный стенд у входа в учебное помещение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92" marR="461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</a:rPr>
                        <a:t>Химическая и биологическая лаборатории</a:t>
                      </a:r>
                      <a:endParaRPr lang="ru-RU" sz="10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92" marR="461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</a:rPr>
                        <a:t>На базе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</a:rPr>
                        <a:t>каби­нета/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</a:rPr>
                        <a:t>кабинетов химии/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</a:rPr>
                        <a:t>биологии </a:t>
                      </a:r>
                      <a:endParaRPr lang="ru-RU" sz="10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92" marR="461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</a:rPr>
                        <a:t>Светло-серый</a:t>
                      </a:r>
                      <a:endParaRPr lang="ru-RU" sz="10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92" marR="461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effectLst/>
                        </a:rPr>
                        <a:t>RAL 9001 кремово-белый или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effectLst/>
                        </a:rPr>
                        <a:t>   RAL 1013 жемчужно-белый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92" marR="461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effectLst/>
                        </a:rPr>
                        <a:t>RAL 6017 майский зеленый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92" marR="461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effectLst/>
                        </a:rPr>
                        <a:t>Белый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92" marR="461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effectLst/>
                        </a:rPr>
                        <a:t>Наличие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92" marR="461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effectLst/>
                        </a:rPr>
                        <a:t>Наличие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92" marR="461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01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</a:rPr>
                        <a:t>Физическая лаборатория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92" marR="461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effectLst/>
                        </a:rPr>
                        <a:t>На базе кабинета физики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92" marR="461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</a:rPr>
                        <a:t>Светло-серый</a:t>
                      </a:r>
                      <a:endParaRPr lang="ru-RU" sz="10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92" marR="461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</a:rPr>
                        <a:t>RAL 9001 кремово-белый или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</a:rPr>
                        <a:t>   RAL 1013 жемчужно-белый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92" marR="461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</a:rPr>
                        <a:t>RAL 5012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</a:rPr>
                        <a:t>голубой</a:t>
                      </a:r>
                      <a:endParaRPr lang="ru-RU" sz="10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92" marR="461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effectLst/>
                        </a:rPr>
                        <a:t>Белый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92" marR="461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effectLst/>
                        </a:rPr>
                        <a:t>Наличие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92" marR="461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effectLst/>
                        </a:rPr>
                        <a:t>Наличие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92" marR="461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0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</a:rPr>
                        <a:t>Технологическая лаборатория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92" marR="461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</a:rPr>
                        <a:t>На базе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</a:rPr>
                        <a:t> каби­нета/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</a:rPr>
                        <a:t>кабинетов технологии, информатики</a:t>
                      </a:r>
                      <a:endParaRPr lang="ru-RU" sz="10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92" marR="461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</a:rPr>
                        <a:t>Светло-серый</a:t>
                      </a:r>
                      <a:endParaRPr lang="ru-RU" sz="10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92" marR="461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effectLst/>
                        </a:rPr>
                        <a:t>RAL 9001 кремово-белый или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effectLst/>
                        </a:rPr>
                        <a:t>   RAL 1013 жемчужно-белый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92" marR="461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</a:rPr>
                        <a:t>RAL 2002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</a:rPr>
                        <a:t>алый</a:t>
                      </a:r>
                      <a:endParaRPr lang="ru-RU" sz="10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92" marR="461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</a:rPr>
                        <a:t>Белый</a:t>
                      </a:r>
                      <a:endParaRPr lang="ru-RU" sz="10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92" marR="461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effectLst/>
                        </a:rPr>
                        <a:t>Наличие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92" marR="461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effectLst/>
                        </a:rPr>
                        <a:t>Наличие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92" marR="461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117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137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Химическая и биологическая лаборатории (пример)</a:t>
            </a:r>
            <a:b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F:\НАЦПРОЕКТ 2021-2023\Дизайн\СнимокХимияБиологияПол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347614"/>
            <a:ext cx="8064897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016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23478"/>
            <a:ext cx="7886700" cy="504056"/>
          </a:xfrm>
        </p:spPr>
        <p:txBody>
          <a:bodyPr>
            <a:normAutofit/>
          </a:bodyPr>
          <a:lstStyle/>
          <a:p>
            <a:pPr algn="ctr"/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Физическая лаборатория (пример)</a:t>
            </a:r>
          </a:p>
        </p:txBody>
      </p:sp>
      <p:pic>
        <p:nvPicPr>
          <p:cNvPr id="5" name="Рисунок 4" descr="F:\НАЦПРОЕКТ 2021-2023\Дизайн\СнимокФизикаПол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766762"/>
            <a:ext cx="8352929" cy="3609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3632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23478"/>
            <a:ext cx="7886700" cy="504056"/>
          </a:xfrm>
        </p:spPr>
        <p:txBody>
          <a:bodyPr>
            <a:normAutofit/>
          </a:bodyPr>
          <a:lstStyle/>
          <a:p>
            <a:pPr algn="ctr"/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Технологическая лаборатория (пример)</a:t>
            </a:r>
          </a:p>
        </p:txBody>
      </p:sp>
      <p:pic>
        <p:nvPicPr>
          <p:cNvPr id="4" name="Рисунок 3" descr="F:\НАЦПРОЕКТ 2021-2023\Дизайн\СнимокТехнологияПол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97560"/>
            <a:ext cx="8496945" cy="3548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5672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23478"/>
            <a:ext cx="7886700" cy="504056"/>
          </a:xfrm>
        </p:spPr>
        <p:txBody>
          <a:bodyPr>
            <a:normAutofit/>
          </a:bodyPr>
          <a:lstStyle/>
          <a:p>
            <a:pPr algn="ctr"/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 в учебное помещение (пример)</a:t>
            </a:r>
          </a:p>
        </p:txBody>
      </p:sp>
      <p:pic>
        <p:nvPicPr>
          <p:cNvPr id="5" name="Рисунок 4" descr="F:\НАЦПРОЕКТ 2021-2023\Дизайн\Дверь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1550"/>
            <a:ext cx="8586415" cy="40891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4357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1470"/>
            <a:ext cx="7575748" cy="50405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Центры «Точка роста»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55526"/>
            <a:ext cx="8352928" cy="45879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400" b="1" dirty="0">
                <a:solidFill>
                  <a:srgbClr val="FF0000"/>
                </a:solidFill>
              </a:rPr>
              <a:t>2019-2020 гг. –  87 центров цифрового и гуманитарного профилей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0000FF"/>
                </a:solidFill>
              </a:rPr>
              <a:t>                          Цель- формирования современных компетенций и навыков у обучающихся,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0000FF"/>
                </a:solidFill>
              </a:rPr>
              <a:t>                          в том числе по учебным предметам </a:t>
            </a:r>
            <a:r>
              <a:rPr lang="ru-RU" sz="1400" b="1" dirty="0">
                <a:solidFill>
                  <a:srgbClr val="FF0000"/>
                </a:solidFill>
              </a:rPr>
              <a:t>«Информатика», «Основы безопасности      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FF0000"/>
                </a:solidFill>
              </a:rPr>
              <a:t>                          жизнедеятельности» и «Технология». </a:t>
            </a:r>
          </a:p>
          <a:p>
            <a:pPr marL="0" indent="0">
              <a:buNone/>
            </a:pPr>
            <a:r>
              <a:rPr lang="ru-RU" sz="1400" b="1" dirty="0">
                <a:solidFill>
                  <a:srgbClr val="0000FF"/>
                </a:solidFill>
              </a:rPr>
              <a:t>Функциональные зоны в школе: </a:t>
            </a:r>
          </a:p>
          <a:p>
            <a:pPr marL="342900" indent="-342900">
              <a:buAutoNum type="arabicPeriod"/>
            </a:pPr>
            <a:r>
              <a:rPr lang="ru-RU" sz="1400" b="1" dirty="0">
                <a:solidFill>
                  <a:srgbClr val="0000FF"/>
                </a:solidFill>
              </a:rPr>
              <a:t>по предметным областям «Технология», «Математика и информатика», «Физическая культура и основы безопасности жизнедеятельности»;</a:t>
            </a:r>
          </a:p>
          <a:p>
            <a:pPr marL="342900" indent="-342900">
              <a:buAutoNum type="arabicPeriod"/>
            </a:pPr>
            <a:r>
              <a:rPr lang="ru-RU" sz="1400" b="1" dirty="0">
                <a:solidFill>
                  <a:srgbClr val="0000FF"/>
                </a:solidFill>
              </a:rPr>
              <a:t>для проектной деятельности, </a:t>
            </a:r>
            <a:r>
              <a:rPr lang="ru-RU" sz="1400" b="1" dirty="0" err="1">
                <a:solidFill>
                  <a:srgbClr val="0000FF"/>
                </a:solidFill>
              </a:rPr>
              <a:t>коворкинга</a:t>
            </a:r>
            <a:r>
              <a:rPr lang="ru-RU" sz="1400" b="1" dirty="0">
                <a:solidFill>
                  <a:srgbClr val="0000FF"/>
                </a:solidFill>
              </a:rPr>
              <a:t>; шахматная гостиная, </a:t>
            </a:r>
            <a:r>
              <a:rPr lang="ru-RU" sz="1400" b="1" dirty="0" err="1">
                <a:solidFill>
                  <a:srgbClr val="0000FF"/>
                </a:solidFill>
              </a:rPr>
              <a:t>медиазона</a:t>
            </a:r>
            <a:r>
              <a:rPr lang="ru-RU" sz="1400" b="1" dirty="0">
                <a:solidFill>
                  <a:srgbClr val="0000FF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400" b="1" dirty="0">
                <a:solidFill>
                  <a:srgbClr val="FF0000"/>
                </a:solidFill>
              </a:rPr>
              <a:t>2021-2023 гг.  – 190 центров (2021 г. -64, 2022 г. – 63, 2023 г. – 63)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0000FF"/>
                </a:solidFill>
              </a:rPr>
              <a:t>                           Цель - формирование современных компетенций и навыков у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0000FF"/>
                </a:solidFill>
              </a:rPr>
              <a:t>                           обучающихся, в том числе по предметным областям</a:t>
            </a:r>
            <a:r>
              <a:rPr lang="ru-RU" sz="1400" b="1" dirty="0">
                <a:solidFill>
                  <a:srgbClr val="FF0000"/>
                </a:solidFill>
              </a:rPr>
              <a:t> «Математика и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FF0000"/>
                </a:solidFill>
              </a:rPr>
              <a:t>                           информатика» и «Естественнонаучные предметы»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400" b="1" dirty="0">
              <a:solidFill>
                <a:srgbClr val="0000FF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0000FF"/>
                </a:solidFill>
              </a:rPr>
              <a:t>Функциональные зоны в школе: </a:t>
            </a:r>
          </a:p>
          <a:p>
            <a:pPr marL="342900" indent="-342900">
              <a:buAutoNum type="arabicPeriod"/>
            </a:pPr>
            <a:r>
              <a:rPr lang="ru-RU" sz="1400" b="1" dirty="0">
                <a:solidFill>
                  <a:srgbClr val="0000FF"/>
                </a:solidFill>
              </a:rPr>
              <a:t>на базе предметных кабинетов (физики, химии, биологии) или на базе общего кабинета-лаборатории и лаборантской (исходя из инфраструктурных возможностей школы, от 1 до 3 помещений), в случае отсутствия предметных кабинетов (физики, химии, биологии);</a:t>
            </a:r>
          </a:p>
          <a:p>
            <a:pPr marL="342900" indent="-342900">
              <a:buAutoNum type="arabicPeriod"/>
            </a:pPr>
            <a:r>
              <a:rPr lang="ru-RU" sz="1400" b="1" dirty="0">
                <a:solidFill>
                  <a:srgbClr val="0000FF"/>
                </a:solidFill>
              </a:rPr>
              <a:t>на базе кабинетов технологии и (или) информатики (исходя из инфраструктурных возможностей школы, от 1 до 2 помещений).</a:t>
            </a:r>
          </a:p>
          <a:p>
            <a:pPr marL="342900" indent="-342900">
              <a:buAutoNum type="arabicPeriod"/>
            </a:pPr>
            <a:endParaRPr lang="ru-RU" sz="1400" b="1" dirty="0">
              <a:solidFill>
                <a:srgbClr val="0000FF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355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275606"/>
            <a:ext cx="576064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3568" y="123478"/>
            <a:ext cx="7831782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Дополнительные идеи </a:t>
            </a:r>
            <a:r>
              <a:rPr lang="ru-RU" sz="2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брендирования</a:t>
            </a: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стен учебных помещений (пример)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44208" y="1275606"/>
            <a:ext cx="24117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Для белых или очень светлых стен. Дерево в светлом сером цвете или на тон темнее подложки. </a:t>
            </a:r>
          </a:p>
        </p:txBody>
      </p:sp>
    </p:spTree>
    <p:extLst>
      <p:ext uri="{BB962C8B-B14F-4D97-AF65-F5344CB8AC3E}">
        <p14:creationId xmlns:p14="http://schemas.microsoft.com/office/powerpoint/2010/main" val="4260667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3478"/>
            <a:ext cx="7831782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Дополнительные идеи </a:t>
            </a:r>
            <a:r>
              <a:rPr lang="ru-RU" sz="2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брендирования</a:t>
            </a: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стен учебных помещений (пример)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1" y="1419622"/>
            <a:ext cx="663975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45261" y="1419622"/>
            <a:ext cx="178194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Совместное использование фирменных элементов НПО и Министерства просвещения. Элементы размещаются на разных стенах или на расстоянии. Для цветных стен элементы в белом цвете или на тон светлее подложки. Для белых и светлых стен элементы в сером цвете или на тон темнее подложки.</a:t>
            </a:r>
          </a:p>
        </p:txBody>
      </p:sp>
    </p:spTree>
    <p:extLst>
      <p:ext uri="{BB962C8B-B14F-4D97-AF65-F5344CB8AC3E}">
        <p14:creationId xmlns:p14="http://schemas.microsoft.com/office/powerpoint/2010/main" val="1040567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1470"/>
            <a:ext cx="8784976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и дата согласования зонирования Центров </a:t>
            </a:r>
            <a:b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«Точка роста» в 2021 году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820577"/>
              </p:ext>
            </p:extLst>
          </p:nvPr>
        </p:nvGraphicFramePr>
        <p:xfrm>
          <a:off x="107504" y="771551"/>
          <a:ext cx="9001001" cy="4209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7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7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1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087">
                <a:tc>
                  <a:txBody>
                    <a:bodyPr/>
                    <a:lstStyle/>
                    <a:p>
                      <a:pPr marL="0" algn="l" defTabSz="685800" rtl="0" eaLnBrk="1" fontAlgn="t" latinLnBrk="0" hangingPunct="1"/>
                      <a:r>
                        <a:rPr lang="ru-RU" sz="11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Территориальное управление</a:t>
                      </a: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1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Дата согласования</a:t>
                      </a:r>
                    </a:p>
                    <a:p>
                      <a:pPr marL="0" algn="ctr" defTabSz="685800" rtl="0" eaLnBrk="1" fontAlgn="t" latinLnBrk="0" hangingPunct="1"/>
                      <a:r>
                        <a:rPr lang="ru-RU" sz="11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(11.00, </a:t>
                      </a:r>
                      <a:r>
                        <a:rPr lang="ru-RU" sz="1100" kern="1200" dirty="0" err="1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каб</a:t>
                      </a:r>
                      <a:r>
                        <a:rPr lang="ru-RU" sz="11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. 204 б)</a:t>
                      </a: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Количество</a:t>
                      </a:r>
                      <a:r>
                        <a:rPr lang="ru-RU" sz="1100" b="0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 ТР-2021</a:t>
                      </a:r>
                      <a:endParaRPr lang="ru-RU" sz="11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Документы</a:t>
                      </a:r>
                      <a:r>
                        <a:rPr lang="ru-RU" sz="1100" b="0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для согласования на каждый Центр</a:t>
                      </a:r>
                      <a:endParaRPr lang="ru-RU" sz="11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984">
                <a:tc>
                  <a:txBody>
                    <a:bodyPr/>
                    <a:lstStyle/>
                    <a:p>
                      <a:pPr marL="0" algn="l" defTabSz="685800" rtl="0" eaLnBrk="1" fontAlgn="t" latinLnBrk="0" hangingPunct="1"/>
                      <a:r>
                        <a:rPr lang="ru-RU" sz="11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Юго-Восточное       </a:t>
                      </a:r>
                    </a:p>
                    <a:p>
                      <a:pPr marL="0" algn="l" defTabSz="685800" rtl="0" eaLnBrk="1" fontAlgn="t" latinLnBrk="0" hangingPunct="1"/>
                      <a:r>
                        <a:rPr lang="ru-RU" sz="11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1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10.03.2021</a:t>
                      </a: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FF"/>
                          </a:solidFill>
                        </a:rPr>
                        <a:t>5</a:t>
                      </a: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marL="228600" indent="-228600" algn="l">
                        <a:buAutoNum type="arabicPeriod"/>
                      </a:pPr>
                      <a:r>
                        <a:rPr lang="ru-RU" sz="1100" dirty="0">
                          <a:solidFill>
                            <a:srgbClr val="0000FF"/>
                          </a:solidFill>
                        </a:rPr>
                        <a:t>Общий план школы (этажа) со схематично</a:t>
                      </a:r>
                      <a:r>
                        <a:rPr lang="ru-RU" sz="1100" baseline="0" dirty="0">
                          <a:solidFill>
                            <a:srgbClr val="0000FF"/>
                          </a:solidFill>
                        </a:rPr>
                        <a:t> обозначенными учебными кабинетами и их площадью</a:t>
                      </a:r>
                    </a:p>
                    <a:p>
                      <a:pPr marL="0" indent="0" algn="l">
                        <a:buNone/>
                      </a:pPr>
                      <a:endParaRPr lang="ru-RU" sz="1100" dirty="0">
                        <a:solidFill>
                          <a:srgbClr val="0000FF"/>
                        </a:solidFill>
                      </a:endParaRPr>
                    </a:p>
                    <a:p>
                      <a:pPr algn="l"/>
                      <a:r>
                        <a:rPr lang="ru-RU" sz="1100" dirty="0">
                          <a:solidFill>
                            <a:srgbClr val="0000FF"/>
                          </a:solidFill>
                        </a:rPr>
                        <a:t>2. Дизайн</a:t>
                      </a:r>
                      <a:r>
                        <a:rPr lang="ru-RU" sz="1100" baseline="0" dirty="0">
                          <a:solidFill>
                            <a:srgbClr val="0000FF"/>
                          </a:solidFill>
                        </a:rPr>
                        <a:t> помещений Центра</a:t>
                      </a:r>
                    </a:p>
                    <a:p>
                      <a:pPr algn="l"/>
                      <a:endParaRPr lang="ru-RU" sz="1100" dirty="0">
                        <a:solidFill>
                          <a:srgbClr val="0000FF"/>
                        </a:solidFill>
                      </a:endParaRPr>
                    </a:p>
                    <a:p>
                      <a:pPr algn="l"/>
                      <a:r>
                        <a:rPr lang="ru-RU" sz="1100" dirty="0">
                          <a:solidFill>
                            <a:srgbClr val="0000FF"/>
                          </a:solidFill>
                        </a:rPr>
                        <a:t>3. Примерная расстановка  </a:t>
                      </a:r>
                    </a:p>
                    <a:p>
                      <a:pPr algn="l"/>
                      <a:r>
                        <a:rPr lang="ru-RU" sz="1100" dirty="0">
                          <a:solidFill>
                            <a:srgbClr val="0000FF"/>
                          </a:solidFill>
                        </a:rPr>
                        <a:t>     мебели</a:t>
                      </a:r>
                    </a:p>
                    <a:p>
                      <a:pPr algn="l"/>
                      <a:r>
                        <a:rPr lang="ru-RU" sz="1100" dirty="0">
                          <a:solidFill>
                            <a:srgbClr val="0000FF"/>
                          </a:solidFill>
                        </a:rPr>
                        <a:t>4. Пояснения к оснащению  </a:t>
                      </a:r>
                    </a:p>
                    <a:p>
                      <a:pPr algn="l"/>
                      <a:r>
                        <a:rPr lang="ru-RU" sz="1100" dirty="0">
                          <a:solidFill>
                            <a:srgbClr val="0000FF"/>
                          </a:solidFill>
                        </a:rPr>
                        <a:t>     мебелью</a:t>
                      </a:r>
                    </a:p>
                    <a:p>
                      <a:pPr algn="l"/>
                      <a:endParaRPr lang="ru-RU" sz="1100" dirty="0">
                        <a:solidFill>
                          <a:srgbClr val="0000FF"/>
                        </a:solidFill>
                      </a:endParaRPr>
                    </a:p>
                    <a:p>
                      <a:pPr marL="0" algn="l" defTabSz="685800" rtl="0" eaLnBrk="1" latinLnBrk="0" hangingPunct="1"/>
                      <a:r>
                        <a:rPr lang="ru-RU" sz="1100" dirty="0">
                          <a:solidFill>
                            <a:srgbClr val="0000FF"/>
                          </a:solidFill>
                        </a:rPr>
                        <a:t>5. </a:t>
                      </a:r>
                      <a:r>
                        <a:rPr lang="ru-RU" sz="11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Шрифт заголовков в  </a:t>
                      </a:r>
                    </a:p>
                    <a:p>
                      <a:pPr marL="0" algn="l" defTabSz="685800" rtl="0" eaLnBrk="1" latinLnBrk="0" hangingPunct="1"/>
                      <a:r>
                        <a:rPr lang="ru-RU" sz="11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    документах:</a:t>
                      </a:r>
                    </a:p>
                    <a:p>
                      <a:pPr marL="0" algn="l" defTabSz="685800" rtl="0" eaLnBrk="1" latinLnBrk="0" hangingPunct="1"/>
                      <a:r>
                        <a:rPr lang="ru-RU" sz="11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sz="11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Times New Roman</a:t>
                      </a:r>
                      <a:r>
                        <a:rPr lang="ru-RU" sz="11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(14)</a:t>
                      </a:r>
                    </a:p>
                    <a:p>
                      <a:pPr marL="0" algn="l" defTabSz="685800" rtl="0" eaLnBrk="1" latinLnBrk="0" hangingPunct="1"/>
                      <a:endParaRPr lang="ru-RU" sz="11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685800" rtl="0" eaLnBrk="1" latinLnBrk="0" hangingPunct="1"/>
                      <a:r>
                        <a:rPr lang="ru-RU" sz="11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6. Шрифт </a:t>
                      </a:r>
                      <a:r>
                        <a:rPr lang="ru-RU" sz="1100" kern="1200" dirty="0" err="1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основго</a:t>
                      </a:r>
                      <a:r>
                        <a:rPr lang="ru-RU" sz="11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текста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00FF"/>
                          </a:solidFill>
                        </a:rPr>
                        <a:t>     </a:t>
                      </a:r>
                      <a:r>
                        <a:rPr lang="en-US" sz="11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Times New Roman</a:t>
                      </a:r>
                      <a:r>
                        <a:rPr lang="ru-RU" sz="11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(12)</a:t>
                      </a:r>
                    </a:p>
                    <a:p>
                      <a:pPr algn="l"/>
                      <a:endParaRPr lang="ru-RU" sz="1100" dirty="0">
                        <a:solidFill>
                          <a:srgbClr val="0000FF"/>
                        </a:solidFill>
                      </a:endParaRPr>
                    </a:p>
                    <a:p>
                      <a:pPr algn="l"/>
                      <a:r>
                        <a:rPr lang="ru-RU" sz="1100" dirty="0">
                          <a:solidFill>
                            <a:srgbClr val="FF0000"/>
                          </a:solidFill>
                        </a:rPr>
                        <a:t>По</a:t>
                      </a:r>
                      <a:r>
                        <a:rPr lang="ru-RU" sz="1100" baseline="0" dirty="0">
                          <a:solidFill>
                            <a:srgbClr val="FF0000"/>
                          </a:solidFill>
                        </a:rPr>
                        <a:t> итогам согласования издается распоряжение </a:t>
                      </a:r>
                      <a:r>
                        <a:rPr lang="ru-RU" sz="1100" baseline="0" dirty="0" err="1">
                          <a:solidFill>
                            <a:srgbClr val="FF0000"/>
                          </a:solidFill>
                        </a:rPr>
                        <a:t>МОиНСО</a:t>
                      </a:r>
                      <a:r>
                        <a:rPr lang="ru-RU" sz="1100" baseline="0" dirty="0">
                          <a:solidFill>
                            <a:srgbClr val="FF0000"/>
                          </a:solidFill>
                        </a:rPr>
                        <a:t> , которое размещается в федеральной системе мониторинга.</a:t>
                      </a:r>
                      <a:endParaRPr lang="ru-RU" sz="1100" dirty="0">
                        <a:solidFill>
                          <a:srgbClr val="FF0000"/>
                        </a:solidFill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FF"/>
                          </a:solidFill>
                        </a:rPr>
                        <a:t>В печатном и электронном виде (на </a:t>
                      </a:r>
                      <a:r>
                        <a:rPr lang="ru-RU" sz="1100" dirty="0" err="1">
                          <a:solidFill>
                            <a:srgbClr val="0000FF"/>
                          </a:solidFill>
                        </a:rPr>
                        <a:t>флешке</a:t>
                      </a:r>
                      <a:r>
                        <a:rPr lang="ru-RU" sz="1100" dirty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148">
                <a:tc>
                  <a:txBody>
                    <a:bodyPr/>
                    <a:lstStyle/>
                    <a:p>
                      <a:pPr marL="0" algn="l" defTabSz="685800" rtl="0" eaLnBrk="1" fontAlgn="t" latinLnBrk="0" hangingPunct="1"/>
                      <a:r>
                        <a:rPr lang="ru-RU" sz="11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Южное </a:t>
                      </a:r>
                    </a:p>
                    <a:p>
                      <a:pPr marL="0" algn="l" defTabSz="685800" rtl="0" eaLnBrk="1" fontAlgn="t" latinLnBrk="0" hangingPunct="1"/>
                      <a:endParaRPr lang="ru-RU" sz="11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1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11.03.2021</a:t>
                      </a: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FF"/>
                          </a:solidFill>
                        </a:rPr>
                        <a:t>4</a:t>
                      </a: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531">
                <a:tc>
                  <a:txBody>
                    <a:bodyPr/>
                    <a:lstStyle/>
                    <a:p>
                      <a:pPr marL="0" algn="l" defTabSz="685800" rtl="0" eaLnBrk="1" fontAlgn="t" latinLnBrk="0" hangingPunct="1"/>
                      <a:r>
                        <a:rPr lang="ru-RU" sz="11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Западное</a:t>
                      </a: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1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11.03.2021</a:t>
                      </a: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FF"/>
                          </a:solidFill>
                        </a:rPr>
                        <a:t>4</a:t>
                      </a: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148">
                <a:tc>
                  <a:txBody>
                    <a:bodyPr/>
                    <a:lstStyle/>
                    <a:p>
                      <a:pPr marL="0" algn="l" defTabSz="685800" rtl="0" eaLnBrk="1" fontAlgn="t" latinLnBrk="0" hangingPunct="1"/>
                      <a:r>
                        <a:rPr lang="ru-RU" sz="11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Северо-Восточное</a:t>
                      </a:r>
                    </a:p>
                    <a:p>
                      <a:pPr marL="0" algn="l" defTabSz="685800" rtl="0" eaLnBrk="1" fontAlgn="t" latinLnBrk="0" hangingPunct="1"/>
                      <a:endParaRPr lang="ru-RU" sz="11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1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12.03.2021</a:t>
                      </a: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FF"/>
                          </a:solidFill>
                        </a:rPr>
                        <a:t>3</a:t>
                      </a: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531">
                <a:tc>
                  <a:txBody>
                    <a:bodyPr/>
                    <a:lstStyle/>
                    <a:p>
                      <a:pPr marL="0" algn="l" defTabSz="685800" rtl="0" eaLnBrk="1" fontAlgn="t" latinLnBrk="0" hangingPunct="1"/>
                      <a:r>
                        <a:rPr lang="ru-RU" sz="1100" kern="1200" dirty="0" err="1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Кинельское</a:t>
                      </a:r>
                      <a:endParaRPr lang="ru-RU" sz="11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1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12.03.2021</a:t>
                      </a: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FF"/>
                          </a:solidFill>
                        </a:rPr>
                        <a:t>5</a:t>
                      </a: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531">
                <a:tc>
                  <a:txBody>
                    <a:bodyPr/>
                    <a:lstStyle/>
                    <a:p>
                      <a:pPr marL="0" algn="l" defTabSz="685800" rtl="0" eaLnBrk="1" fontAlgn="t" latinLnBrk="0" hangingPunct="1"/>
                      <a:r>
                        <a:rPr lang="ru-RU" sz="11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Юго-Западное</a:t>
                      </a: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1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15.03.2021</a:t>
                      </a: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FF"/>
                          </a:solidFill>
                        </a:rPr>
                        <a:t>9</a:t>
                      </a: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531">
                <a:tc>
                  <a:txBody>
                    <a:bodyPr/>
                    <a:lstStyle/>
                    <a:p>
                      <a:pPr marL="0" algn="l" defTabSz="685800" rtl="0" eaLnBrk="1" fontAlgn="t" latinLnBrk="0" hangingPunct="1"/>
                      <a:r>
                        <a:rPr lang="ru-RU" sz="11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Северное</a:t>
                      </a: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1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16.03.2021</a:t>
                      </a: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FF"/>
                          </a:solidFill>
                        </a:rPr>
                        <a:t>7</a:t>
                      </a: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531">
                <a:tc>
                  <a:txBody>
                    <a:bodyPr/>
                    <a:lstStyle/>
                    <a:p>
                      <a:pPr marL="0" algn="l" defTabSz="685800" rtl="0" eaLnBrk="1" fontAlgn="t" latinLnBrk="0" hangingPunct="1"/>
                      <a:r>
                        <a:rPr lang="ru-RU" sz="11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Северо-Западное</a:t>
                      </a: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1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17.03.2021</a:t>
                      </a: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FF"/>
                          </a:solidFill>
                        </a:rPr>
                        <a:t>7</a:t>
                      </a: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531">
                <a:tc>
                  <a:txBody>
                    <a:bodyPr/>
                    <a:lstStyle/>
                    <a:p>
                      <a:pPr marL="0" algn="l" defTabSz="685800" rtl="0" eaLnBrk="1" fontAlgn="t" latinLnBrk="0" hangingPunct="1"/>
                      <a:r>
                        <a:rPr lang="ru-RU" sz="11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Центральное</a:t>
                      </a: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1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18.03.2021</a:t>
                      </a: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FF"/>
                          </a:solidFill>
                        </a:rPr>
                        <a:t>6</a:t>
                      </a: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531">
                <a:tc>
                  <a:txBody>
                    <a:bodyPr/>
                    <a:lstStyle/>
                    <a:p>
                      <a:pPr marL="0" algn="l" defTabSz="685800" rtl="0" eaLnBrk="1" fontAlgn="t" latinLnBrk="0" hangingPunct="1"/>
                      <a:r>
                        <a:rPr lang="ru-RU" sz="1100" kern="1200" dirty="0" err="1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Отрадненское</a:t>
                      </a:r>
                      <a:endParaRPr lang="ru-RU" sz="11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1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19.03.2021</a:t>
                      </a: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FF"/>
                          </a:solidFill>
                        </a:rPr>
                        <a:t>7</a:t>
                      </a: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9531">
                <a:tc>
                  <a:txBody>
                    <a:bodyPr/>
                    <a:lstStyle/>
                    <a:p>
                      <a:pPr marL="0" algn="l" defTabSz="685800" rtl="0" eaLnBrk="1" fontAlgn="t" latinLnBrk="0" hangingPunct="1"/>
                      <a:r>
                        <a:rPr lang="ru-RU" sz="11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Поволжское</a:t>
                      </a: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1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20.03.2021</a:t>
                      </a: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FF"/>
                          </a:solidFill>
                        </a:rPr>
                        <a:t>7</a:t>
                      </a: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216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877583"/>
              </p:ext>
            </p:extLst>
          </p:nvPr>
        </p:nvGraphicFramePr>
        <p:xfrm>
          <a:off x="169739" y="832009"/>
          <a:ext cx="5995966" cy="3696225"/>
        </p:xfrm>
        <a:graphic>
          <a:graphicData uri="http://schemas.openxmlformats.org/drawingml/2006/table">
            <a:tbl>
              <a:tblPr/>
              <a:tblGrid>
                <a:gridCol w="429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9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95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95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9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95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64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64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95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8637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1905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956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166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0067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67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8" grid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Детский сад</a:t>
                      </a:r>
                    </a:p>
                  </a:txBody>
                  <a:tcPr marL="4474" marR="4474" marT="335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№3</a:t>
                      </a:r>
                    </a:p>
                  </a:txBody>
                  <a:tcPr marL="4474" marR="4474" marT="335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Библиотека</a:t>
                      </a:r>
                    </a:p>
                  </a:txBody>
                  <a:tcPr marL="4474" marR="4474" marT="335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кабинет  физики</a:t>
                      </a:r>
                    </a:p>
                  </a:txBody>
                  <a:tcPr marL="4474" marR="4474" marT="335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кабинет</a:t>
                      </a: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№5</a:t>
                      </a:r>
                    </a:p>
                  </a:txBody>
                  <a:tcPr marL="4474" marR="4474" marT="335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2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Музей</a:t>
                      </a:r>
                    </a:p>
                  </a:txBody>
                  <a:tcPr marL="4474" marR="4474" marT="3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№4</a:t>
                      </a:r>
                    </a:p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русского языка и литературы</a:t>
                      </a:r>
                    </a:p>
                  </a:txBody>
                  <a:tcPr marL="4474" marR="4474" marT="335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203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67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кабинет химии и биологии</a:t>
                      </a:r>
                    </a:p>
                  </a:txBody>
                  <a:tcPr marL="4474" marR="4474" marT="335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12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951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№2</a:t>
                      </a:r>
                    </a:p>
                  </a:txBody>
                  <a:tcPr marL="4474" marR="4474" marT="335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туалет</a:t>
                      </a:r>
                    </a:p>
                  </a:txBody>
                  <a:tcPr marL="4474" marR="4474" marT="335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туалет</a:t>
                      </a: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№1</a:t>
                      </a: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помещение  общего  пользования</a:t>
                      </a:r>
                    </a:p>
                  </a:txBody>
                  <a:tcPr marL="4474" marR="4474" marT="3356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№6</a:t>
                      </a:r>
                    </a:p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37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кабинет английского языка</a:t>
                      </a:r>
                    </a:p>
                  </a:txBody>
                  <a:tcPr marL="4474" marR="4474" marT="335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женский</a:t>
                      </a:r>
                    </a:p>
                  </a:txBody>
                  <a:tcPr marL="4474" marR="4474" marT="335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мужской</a:t>
                      </a:r>
                    </a:p>
                  </a:txBody>
                  <a:tcPr marL="4474" marR="4474" marT="335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учительская</a:t>
                      </a:r>
                    </a:p>
                  </a:txBody>
                  <a:tcPr marL="4474" marR="4474" marT="335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40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кабинет информатики</a:t>
                      </a:r>
                    </a:p>
                  </a:txBody>
                  <a:tcPr marL="4474" marR="4474" marT="335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1221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вход</a:t>
                      </a:r>
                    </a:p>
                  </a:txBody>
                  <a:tcPr marL="4474" marR="4474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732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№7</a:t>
                      </a:r>
                    </a:p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732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612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запасный выход</a:t>
                      </a:r>
                    </a:p>
                  </a:txBody>
                  <a:tcPr marL="4474" marR="4474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067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№8</a:t>
                      </a:r>
                    </a:p>
                  </a:txBody>
                  <a:tcPr marL="4474" marR="4474" marT="335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067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каб. нач. классов</a:t>
                      </a:r>
                    </a:p>
                  </a:txBody>
                  <a:tcPr marL="4474" marR="4474" marT="335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9732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запасный выход</a:t>
                      </a:r>
                    </a:p>
                  </a:txBody>
                  <a:tcPr marL="4474" marR="4474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запасный выход</a:t>
                      </a:r>
                    </a:p>
                  </a:txBody>
                  <a:tcPr marL="4474" marR="4474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067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067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№17</a:t>
                      </a:r>
                    </a:p>
                  </a:txBody>
                  <a:tcPr marL="4474" marR="4474" marT="335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№18</a:t>
                      </a:r>
                    </a:p>
                  </a:txBody>
                  <a:tcPr marL="4474" marR="4474" marT="335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№19</a:t>
                      </a:r>
                    </a:p>
                  </a:txBody>
                  <a:tcPr marL="4474" marR="4474" marT="335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№20</a:t>
                      </a:r>
                    </a:p>
                  </a:txBody>
                  <a:tcPr marL="4474" marR="4474" marT="335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№21</a:t>
                      </a:r>
                    </a:p>
                  </a:txBody>
                  <a:tcPr marL="4474" marR="4474" marT="335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№9</a:t>
                      </a:r>
                    </a:p>
                  </a:txBody>
                  <a:tcPr marL="4474" marR="4474" marT="335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5713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1" grid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СПОРТЗАЛ</a:t>
                      </a:r>
                    </a:p>
                  </a:txBody>
                  <a:tcPr marL="4474" marR="4474" marT="335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 помещение</a:t>
                      </a:r>
                    </a:p>
                  </a:txBody>
                  <a:tcPr marL="4474" marR="4474" marT="335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столовая</a:t>
                      </a:r>
                    </a:p>
                  </a:txBody>
                  <a:tcPr marL="4474" marR="4474" marT="335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пищеблок</a:t>
                      </a:r>
                    </a:p>
                  </a:txBody>
                  <a:tcPr marL="4474" marR="4474" marT="335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 помещение</a:t>
                      </a:r>
                    </a:p>
                  </a:txBody>
                  <a:tcPr marL="4474" marR="4474" marT="335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каб. нач. классов</a:t>
                      </a: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732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067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0067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№10</a:t>
                      </a:r>
                    </a:p>
                  </a:txBody>
                  <a:tcPr marL="4474" marR="4474" marT="335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9732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коридор</a:t>
                      </a:r>
                    </a:p>
                  </a:txBody>
                  <a:tcPr marL="4474" marR="4474" marT="3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кабинет географии</a:t>
                      </a:r>
                    </a:p>
                  </a:txBody>
                  <a:tcPr marL="4474" marR="4474" marT="335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9732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0067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0067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№16</a:t>
                      </a:r>
                    </a:p>
                  </a:txBody>
                  <a:tcPr marL="4474" marR="4474" marT="335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№15</a:t>
                      </a:r>
                    </a:p>
                  </a:txBody>
                  <a:tcPr marL="4474" marR="4474" marT="335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№14</a:t>
                      </a:r>
                    </a:p>
                  </a:txBody>
                  <a:tcPr marL="4474" marR="4474" marT="335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коридор</a:t>
                      </a:r>
                    </a:p>
                  </a:txBody>
                  <a:tcPr marL="4474" marR="4474" marT="3356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№13</a:t>
                      </a:r>
                    </a:p>
                  </a:txBody>
                  <a:tcPr marL="4474" marR="4474" marT="335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№12</a:t>
                      </a:r>
                    </a:p>
                  </a:txBody>
                  <a:tcPr marL="4474" marR="4474" marT="335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№11</a:t>
                      </a:r>
                    </a:p>
                  </a:txBody>
                  <a:tcPr marL="4474" marR="4474" marT="335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9732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гардероб</a:t>
                      </a:r>
                    </a:p>
                  </a:txBody>
                  <a:tcPr marL="4474" marR="4474" marT="335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Директор</a:t>
                      </a:r>
                    </a:p>
                  </a:txBody>
                  <a:tcPr marL="4474" marR="4474" marT="335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Бухгалтерия</a:t>
                      </a:r>
                    </a:p>
                  </a:txBody>
                  <a:tcPr marL="4474" marR="4474" marT="335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каб. нач. классов</a:t>
                      </a:r>
                    </a:p>
                  </a:txBody>
                  <a:tcPr marL="4474" marR="4474" marT="335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9732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0067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74" marR="4474" marT="33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64441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основной вход</a:t>
                      </a:r>
                    </a:p>
                  </a:txBody>
                  <a:tcPr marL="4474" marR="4474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4" marR="4474" marT="335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333544" y="1219048"/>
            <a:ext cx="491706" cy="233174"/>
          </a:xfrm>
          <a:prstGeom prst="rect">
            <a:avLst/>
          </a:prstGeom>
          <a:solidFill>
            <a:srgbClr val="E6B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3091" y="1162512"/>
            <a:ext cx="1445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Лаборатория </a:t>
            </a:r>
          </a:p>
          <a:p>
            <a:r>
              <a:rPr lang="ru-RU" sz="1200" dirty="0"/>
              <a:t>физическая 49,7 м²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47549" y="1831080"/>
            <a:ext cx="491706" cy="23317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93091" y="2383065"/>
            <a:ext cx="1740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Лаборатория </a:t>
            </a:r>
          </a:p>
          <a:p>
            <a:r>
              <a:rPr lang="ru-RU" sz="1200" dirty="0"/>
              <a:t>технологическая 52,6м²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93090" y="1774542"/>
            <a:ext cx="2006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Лаборатория  химическая и</a:t>
            </a:r>
          </a:p>
          <a:p>
            <a:r>
              <a:rPr lang="ru-RU" sz="1200" dirty="0"/>
              <a:t>биологическая 51,9 м²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31210" y="2995096"/>
            <a:ext cx="491706" cy="2331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62276" y="2439602"/>
            <a:ext cx="491706" cy="23317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88422" y="2971013"/>
            <a:ext cx="1624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Помещение </a:t>
            </a:r>
          </a:p>
          <a:p>
            <a:r>
              <a:rPr lang="ru-RU" sz="1200" dirty="0"/>
              <a:t>общего пользования.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4562" y="284156"/>
            <a:ext cx="51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Зонирование. Центр «Точка роста»</a:t>
            </a:r>
          </a:p>
          <a:p>
            <a:r>
              <a:rPr lang="ru-RU" dirty="0"/>
              <a:t>на базе ГБОУ ООШ с. </a:t>
            </a:r>
            <a:r>
              <a:rPr lang="ru-RU" dirty="0" err="1"/>
              <a:t>Заплавное</a:t>
            </a:r>
            <a:r>
              <a:rPr lang="en-US" dirty="0"/>
              <a:t> </a:t>
            </a:r>
            <a:r>
              <a:rPr lang="ru-RU" dirty="0"/>
              <a:t>(1</a:t>
            </a:r>
            <a:r>
              <a:rPr lang="en-US" dirty="0"/>
              <a:t> </a:t>
            </a:r>
            <a:r>
              <a:rPr lang="ru-RU" dirty="0"/>
              <a:t> этаж)</a:t>
            </a:r>
          </a:p>
        </p:txBody>
      </p:sp>
    </p:spTree>
    <p:extLst>
      <p:ext uri="{BB962C8B-B14F-4D97-AF65-F5344CB8AC3E}">
        <p14:creationId xmlns:p14="http://schemas.microsoft.com/office/powerpoint/2010/main" val="36630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4563" y="284156"/>
            <a:ext cx="3620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Зонирование. Центр «Точка роста»</a:t>
            </a:r>
          </a:p>
          <a:p>
            <a:r>
              <a:rPr lang="ru-RU" dirty="0"/>
              <a:t>на базе ГБОУ ООШ с. </a:t>
            </a:r>
            <a:r>
              <a:rPr lang="ru-RU" dirty="0" err="1"/>
              <a:t>Заплавное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27214" y="853310"/>
            <a:ext cx="398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Лаборатория физическая 49,7 м²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901" y="4193800"/>
            <a:ext cx="17648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Высота от пола 1000 мм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62519" y="4207174"/>
            <a:ext cx="17648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Высота от пола 1700 мм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486904" y="1146692"/>
            <a:ext cx="5952743" cy="2798064"/>
            <a:chOff x="420624" y="1170432"/>
            <a:chExt cx="8183880" cy="5129784"/>
          </a:xfrm>
        </p:grpSpPr>
        <p:sp>
          <p:nvSpPr>
            <p:cNvPr id="10" name="Прямоугольник 9"/>
            <p:cNvSpPr/>
            <p:nvPr/>
          </p:nvSpPr>
          <p:spPr>
            <a:xfrm flipH="1">
              <a:off x="420624" y="1170432"/>
              <a:ext cx="8183880" cy="5129784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66928" y="1316736"/>
              <a:ext cx="7882128" cy="486460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4750030" y="1139484"/>
            <a:ext cx="945833" cy="70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850773" y="1146848"/>
            <a:ext cx="1119771" cy="79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45803" y="1150156"/>
            <a:ext cx="950069" cy="60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10800000">
            <a:off x="5444896" y="3868014"/>
            <a:ext cx="613792" cy="798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6272151" y="1995618"/>
            <a:ext cx="45719" cy="10126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25" name="Прямоугольник 24"/>
          <p:cNvSpPr/>
          <p:nvPr/>
        </p:nvSpPr>
        <p:spPr>
          <a:xfrm rot="5400000" flipH="1">
            <a:off x="403336" y="2806952"/>
            <a:ext cx="652734" cy="260903"/>
          </a:xfrm>
          <a:prstGeom prst="rect">
            <a:avLst/>
          </a:prstGeom>
          <a:solidFill>
            <a:srgbClr val="2E7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5400000" flipH="1">
            <a:off x="4205472" y="3327540"/>
            <a:ext cx="208965" cy="842542"/>
          </a:xfrm>
          <a:prstGeom prst="rect">
            <a:avLst/>
          </a:prstGeom>
          <a:solidFill>
            <a:srgbClr val="BDD7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 flipH="1" flipV="1">
            <a:off x="5324429" y="2482438"/>
            <a:ext cx="283594" cy="6462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flipH="1" flipV="1">
            <a:off x="5314880" y="1910155"/>
            <a:ext cx="293142" cy="565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 flipH="1" flipV="1">
            <a:off x="5685605" y="1556704"/>
            <a:ext cx="235916" cy="197947"/>
          </a:xfrm>
          <a:prstGeom prst="roundRect">
            <a:avLst/>
          </a:prstGeom>
          <a:solidFill>
            <a:srgbClr val="F3F8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 flipH="1" flipV="1">
            <a:off x="4709365" y="1403609"/>
            <a:ext cx="202131" cy="3932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flipH="1" flipV="1">
            <a:off x="3936393" y="1406116"/>
            <a:ext cx="202131" cy="3932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flipH="1" flipV="1">
            <a:off x="3209292" y="1407541"/>
            <a:ext cx="202131" cy="3932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 flipH="1" flipV="1">
            <a:off x="4506583" y="1618026"/>
            <a:ext cx="164505" cy="12272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 flipH="1" flipV="1">
            <a:off x="4510346" y="1437351"/>
            <a:ext cx="164505" cy="12272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 flipH="1" flipV="1">
            <a:off x="3731212" y="1628577"/>
            <a:ext cx="164505" cy="12272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 flipH="1" flipV="1">
            <a:off x="3734975" y="1447902"/>
            <a:ext cx="164505" cy="12272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 flipH="1" flipV="1">
            <a:off x="3007934" y="1630379"/>
            <a:ext cx="164505" cy="12272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 flipH="1" flipV="1">
            <a:off x="3011697" y="1449704"/>
            <a:ext cx="164505" cy="12272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 flipH="1" flipV="1">
            <a:off x="6302754" y="1383927"/>
            <a:ext cx="140130" cy="101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 flipH="1" flipV="1">
            <a:off x="5316240" y="1489447"/>
            <a:ext cx="288020" cy="421454"/>
          </a:xfrm>
          <a:prstGeom prst="rect">
            <a:avLst/>
          </a:prstGeom>
          <a:solidFill>
            <a:srgbClr val="F3F8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43" name="Прямоугольник 42"/>
          <p:cNvSpPr/>
          <p:nvPr/>
        </p:nvSpPr>
        <p:spPr>
          <a:xfrm rot="16200000" flipH="1" flipV="1">
            <a:off x="374698" y="2115482"/>
            <a:ext cx="703856" cy="2547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 flipH="1" flipV="1">
            <a:off x="4700599" y="2022775"/>
            <a:ext cx="202131" cy="3932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 flipH="1" flipV="1">
            <a:off x="3927628" y="2025281"/>
            <a:ext cx="202131" cy="3932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 flipH="1" flipV="1">
            <a:off x="3200527" y="2026707"/>
            <a:ext cx="202131" cy="3932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 flipH="1" flipV="1">
            <a:off x="4497818" y="2237192"/>
            <a:ext cx="164505" cy="12272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 flipH="1" flipV="1">
            <a:off x="4501581" y="2056517"/>
            <a:ext cx="164505" cy="12272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 flipH="1" flipV="1">
            <a:off x="3722447" y="2247743"/>
            <a:ext cx="164505" cy="12272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 flipH="1" flipV="1">
            <a:off x="3726210" y="2067068"/>
            <a:ext cx="164505" cy="12272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 flipH="1" flipV="1">
            <a:off x="2999169" y="2249545"/>
            <a:ext cx="164505" cy="12272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>
          <a:xfrm flipH="1" flipV="1">
            <a:off x="3002932" y="2068870"/>
            <a:ext cx="164505" cy="12272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 flipH="1" flipV="1">
            <a:off x="4700599" y="2679225"/>
            <a:ext cx="202131" cy="3932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 flipH="1" flipV="1">
            <a:off x="3927628" y="2681731"/>
            <a:ext cx="202131" cy="3932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 flipH="1" flipV="1">
            <a:off x="3200527" y="2683157"/>
            <a:ext cx="202131" cy="3932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 flipH="1" flipV="1">
            <a:off x="4497818" y="2893642"/>
            <a:ext cx="164505" cy="12272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 flipH="1" flipV="1">
            <a:off x="4501581" y="2712967"/>
            <a:ext cx="164505" cy="12272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 flipH="1" flipV="1">
            <a:off x="3722447" y="2904193"/>
            <a:ext cx="164505" cy="12272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>
          <a:xfrm flipH="1" flipV="1">
            <a:off x="3726210" y="2723518"/>
            <a:ext cx="164505" cy="12272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 flipH="1" flipV="1">
            <a:off x="2999169" y="2905995"/>
            <a:ext cx="164505" cy="12272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 flipH="1" flipV="1">
            <a:off x="3002932" y="2725320"/>
            <a:ext cx="164505" cy="12272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2" name="Группа 91"/>
          <p:cNvGrpSpPr/>
          <p:nvPr/>
        </p:nvGrpSpPr>
        <p:grpSpPr>
          <a:xfrm rot="16200000">
            <a:off x="2474901" y="2740458"/>
            <a:ext cx="404680" cy="2004547"/>
            <a:chOff x="473378" y="1731245"/>
            <a:chExt cx="539573" cy="2004547"/>
          </a:xfrm>
        </p:grpSpPr>
        <p:grpSp>
          <p:nvGrpSpPr>
            <p:cNvPr id="44" name="Группа 43"/>
            <p:cNvGrpSpPr/>
            <p:nvPr/>
          </p:nvGrpSpPr>
          <p:grpSpPr>
            <a:xfrm rot="5400000">
              <a:off x="567783" y="1780981"/>
              <a:ext cx="494904" cy="395432"/>
              <a:chOff x="1252182" y="2260018"/>
              <a:chExt cx="494904" cy="395432"/>
            </a:xfrm>
          </p:grpSpPr>
          <p:sp>
            <p:nvSpPr>
              <p:cNvPr id="45" name="Прямоугольник 44"/>
              <p:cNvSpPr/>
              <p:nvPr/>
            </p:nvSpPr>
            <p:spPr>
              <a:xfrm flipH="1">
                <a:off x="1252182" y="2486913"/>
                <a:ext cx="494904" cy="16853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Скругленный прямоугольник 45"/>
              <p:cNvSpPr/>
              <p:nvPr/>
            </p:nvSpPr>
            <p:spPr>
              <a:xfrm rot="5400000" flipH="1">
                <a:off x="1278308" y="2262201"/>
                <a:ext cx="180946" cy="176580"/>
              </a:xfrm>
              <a:prstGeom prst="roundRect">
                <a:avLst>
                  <a:gd name="adj" fmla="val 1258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 rot="5400000" flipH="1">
                <a:off x="1546116" y="2263995"/>
                <a:ext cx="180946" cy="176580"/>
              </a:xfrm>
              <a:prstGeom prst="roundRect">
                <a:avLst>
                  <a:gd name="adj" fmla="val 1258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8" name="Прямоугольник 47"/>
            <p:cNvSpPr/>
            <p:nvPr/>
          </p:nvSpPr>
          <p:spPr>
            <a:xfrm flipH="1">
              <a:off x="473378" y="1898921"/>
              <a:ext cx="140130" cy="13475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 flipH="1">
              <a:off x="482803" y="3411855"/>
              <a:ext cx="140130" cy="13475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 flipH="1">
              <a:off x="473378" y="2646583"/>
              <a:ext cx="140130" cy="13475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1" name="Группа 70"/>
            <p:cNvGrpSpPr/>
            <p:nvPr/>
          </p:nvGrpSpPr>
          <p:grpSpPr>
            <a:xfrm rot="5400000">
              <a:off x="566040" y="2571192"/>
              <a:ext cx="494904" cy="395432"/>
              <a:chOff x="1252182" y="2260018"/>
              <a:chExt cx="494904" cy="395432"/>
            </a:xfrm>
          </p:grpSpPr>
          <p:sp>
            <p:nvSpPr>
              <p:cNvPr id="72" name="Прямоугольник 71"/>
              <p:cNvSpPr/>
              <p:nvPr/>
            </p:nvSpPr>
            <p:spPr>
              <a:xfrm flipH="1">
                <a:off x="1252182" y="2486913"/>
                <a:ext cx="494904" cy="16853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 rot="5400000" flipH="1">
                <a:off x="1278308" y="2262201"/>
                <a:ext cx="180946" cy="176580"/>
              </a:xfrm>
              <a:prstGeom prst="roundRect">
                <a:avLst>
                  <a:gd name="adj" fmla="val 1258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 rot="5400000" flipH="1">
                <a:off x="1546116" y="2263995"/>
                <a:ext cx="180946" cy="176580"/>
              </a:xfrm>
              <a:prstGeom prst="roundRect">
                <a:avLst>
                  <a:gd name="adj" fmla="val 1258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5" name="Группа 74"/>
            <p:cNvGrpSpPr/>
            <p:nvPr/>
          </p:nvGrpSpPr>
          <p:grpSpPr>
            <a:xfrm rot="5400000">
              <a:off x="567733" y="3290624"/>
              <a:ext cx="494904" cy="395432"/>
              <a:chOff x="1252182" y="2260018"/>
              <a:chExt cx="494904" cy="395432"/>
            </a:xfrm>
          </p:grpSpPr>
          <p:sp>
            <p:nvSpPr>
              <p:cNvPr id="76" name="Прямоугольник 75"/>
              <p:cNvSpPr/>
              <p:nvPr/>
            </p:nvSpPr>
            <p:spPr>
              <a:xfrm flipH="1">
                <a:off x="1252182" y="2486913"/>
                <a:ext cx="494904" cy="16853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 rot="5400000" flipH="1">
                <a:off x="1278308" y="2262201"/>
                <a:ext cx="180946" cy="176580"/>
              </a:xfrm>
              <a:prstGeom prst="roundRect">
                <a:avLst>
                  <a:gd name="adj" fmla="val 1258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 rot="5400000" flipH="1">
                <a:off x="1546116" y="2263995"/>
                <a:ext cx="180946" cy="176580"/>
              </a:xfrm>
              <a:prstGeom prst="roundRect">
                <a:avLst>
                  <a:gd name="adj" fmla="val 1258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79" name="Прямоугольник 78"/>
          <p:cNvSpPr/>
          <p:nvPr/>
        </p:nvSpPr>
        <p:spPr>
          <a:xfrm rot="5400000" flipH="1" flipV="1">
            <a:off x="5647541" y="950539"/>
            <a:ext cx="208503" cy="857062"/>
          </a:xfrm>
          <a:prstGeom prst="rect">
            <a:avLst/>
          </a:prstGeom>
          <a:solidFill>
            <a:srgbClr val="F3F8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80" name="Стрелка вниз 79"/>
          <p:cNvSpPr/>
          <p:nvPr/>
        </p:nvSpPr>
        <p:spPr>
          <a:xfrm rot="10800000">
            <a:off x="5595667" y="4011159"/>
            <a:ext cx="333529" cy="1897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5198367" y="3853293"/>
            <a:ext cx="140130" cy="101066"/>
          </a:xfrm>
          <a:prstGeom prst="rect">
            <a:avLst/>
          </a:prstGeom>
          <a:solidFill>
            <a:srgbClr val="F6B3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 flipH="1" flipV="1">
            <a:off x="2357854" y="1410684"/>
            <a:ext cx="202131" cy="3932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Скругленный прямоугольник 82"/>
          <p:cNvSpPr/>
          <p:nvPr/>
        </p:nvSpPr>
        <p:spPr>
          <a:xfrm flipH="1" flipV="1">
            <a:off x="2156496" y="1633522"/>
            <a:ext cx="164505" cy="12272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Скругленный прямоугольник 83"/>
          <p:cNvSpPr/>
          <p:nvPr/>
        </p:nvSpPr>
        <p:spPr>
          <a:xfrm flipH="1" flipV="1">
            <a:off x="2160259" y="1452847"/>
            <a:ext cx="164505" cy="12272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 flipH="1" flipV="1">
            <a:off x="2349089" y="2029849"/>
            <a:ext cx="202131" cy="3932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кругленный прямоугольник 85"/>
          <p:cNvSpPr/>
          <p:nvPr/>
        </p:nvSpPr>
        <p:spPr>
          <a:xfrm flipH="1" flipV="1">
            <a:off x="2147731" y="2252687"/>
            <a:ext cx="164505" cy="12272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кругленный прямоугольник 86"/>
          <p:cNvSpPr/>
          <p:nvPr/>
        </p:nvSpPr>
        <p:spPr>
          <a:xfrm flipH="1" flipV="1">
            <a:off x="2151494" y="2072012"/>
            <a:ext cx="164505" cy="12272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 flipH="1" flipV="1">
            <a:off x="2349089" y="2686300"/>
            <a:ext cx="202131" cy="3932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Скругленный прямоугольник 88"/>
          <p:cNvSpPr/>
          <p:nvPr/>
        </p:nvSpPr>
        <p:spPr>
          <a:xfrm flipH="1" flipV="1">
            <a:off x="2147731" y="2909138"/>
            <a:ext cx="164505" cy="12272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кругленный прямоугольник 89"/>
          <p:cNvSpPr/>
          <p:nvPr/>
        </p:nvSpPr>
        <p:spPr>
          <a:xfrm flipH="1" flipV="1">
            <a:off x="2151494" y="2728463"/>
            <a:ext cx="164505" cy="12272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 rot="5400000" flipH="1">
            <a:off x="398687" y="1426903"/>
            <a:ext cx="652734" cy="260903"/>
          </a:xfrm>
          <a:prstGeom prst="rect">
            <a:avLst/>
          </a:prstGeom>
          <a:solidFill>
            <a:srgbClr val="2E7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 rot="5400000" flipH="1">
            <a:off x="954301" y="3325837"/>
            <a:ext cx="208965" cy="842542"/>
          </a:xfrm>
          <a:prstGeom prst="rect">
            <a:avLst/>
          </a:prstGeom>
          <a:solidFill>
            <a:srgbClr val="BDD7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6588370" y="1845321"/>
            <a:ext cx="219487" cy="1739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6839614" y="1845322"/>
            <a:ext cx="18939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Зона хранения (стеллажи)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6588370" y="2498909"/>
            <a:ext cx="219487" cy="173944"/>
          </a:xfrm>
          <a:prstGeom prst="rect">
            <a:avLst/>
          </a:prstGeom>
          <a:solidFill>
            <a:srgbClr val="C9C9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6588370" y="2155212"/>
            <a:ext cx="219487" cy="1739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862333" y="2138309"/>
            <a:ext cx="1730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Зона хранения (шкафы)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6574200" y="2856963"/>
            <a:ext cx="219487" cy="1739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823851" y="2780035"/>
            <a:ext cx="2041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/>
              <a:t>Маркерно</a:t>
            </a:r>
            <a:r>
              <a:rPr lang="ru-RU" sz="1200" dirty="0"/>
              <a:t>-магнитная доска,</a:t>
            </a:r>
          </a:p>
          <a:p>
            <a:r>
              <a:rPr lang="ru-RU" sz="1200" dirty="0"/>
              <a:t>экран для проектора</a:t>
            </a:r>
          </a:p>
        </p:txBody>
      </p:sp>
      <p:sp>
        <p:nvSpPr>
          <p:cNvPr id="117" name="Прямоугольник 116"/>
          <p:cNvSpPr/>
          <p:nvPr/>
        </p:nvSpPr>
        <p:spPr>
          <a:xfrm>
            <a:off x="6571305" y="3231381"/>
            <a:ext cx="219487" cy="17394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848919" y="3138009"/>
            <a:ext cx="1557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Учебная зона </a:t>
            </a:r>
          </a:p>
          <a:p>
            <a:r>
              <a:rPr lang="ru-RU" sz="1200" dirty="0"/>
              <a:t>(трансформируемая)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6542218" y="1234311"/>
            <a:ext cx="257337" cy="165995"/>
          </a:xfrm>
          <a:prstGeom prst="rect">
            <a:avLst/>
          </a:prstGeom>
          <a:solidFill>
            <a:srgbClr val="F3F8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808355" y="1198075"/>
            <a:ext cx="1669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Рабочая зона педагога</a:t>
            </a:r>
          </a:p>
        </p:txBody>
      </p:sp>
      <p:sp>
        <p:nvSpPr>
          <p:cNvPr id="123" name="Прямоугольник 122"/>
          <p:cNvSpPr/>
          <p:nvPr/>
        </p:nvSpPr>
        <p:spPr>
          <a:xfrm flipH="1" flipV="1">
            <a:off x="6302754" y="1383927"/>
            <a:ext cx="140130" cy="101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123"/>
          <p:cNvSpPr/>
          <p:nvPr/>
        </p:nvSpPr>
        <p:spPr>
          <a:xfrm>
            <a:off x="6583110" y="1558776"/>
            <a:ext cx="219487" cy="173944"/>
          </a:xfrm>
          <a:prstGeom prst="rect">
            <a:avLst/>
          </a:prstGeom>
          <a:solidFill>
            <a:srgbClr val="FFE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840738" y="1530160"/>
            <a:ext cx="1803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Демонстрационная зона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6876504" y="2433786"/>
            <a:ext cx="2299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Зона практической работы </a:t>
            </a:r>
          </a:p>
          <a:p>
            <a:r>
              <a:rPr lang="ru-RU" sz="1200" dirty="0"/>
              <a:t>учащихся (столы лабораторные)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524193" y="4473223"/>
            <a:ext cx="140130" cy="101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TextBox 127"/>
          <p:cNvSpPr txBox="1"/>
          <p:nvPr/>
        </p:nvSpPr>
        <p:spPr>
          <a:xfrm>
            <a:off x="716000" y="4413164"/>
            <a:ext cx="12792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Розетка двойная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3038685" y="4469162"/>
            <a:ext cx="140130" cy="101066"/>
          </a:xfrm>
          <a:prstGeom prst="rect">
            <a:avLst/>
          </a:prstGeom>
          <a:solidFill>
            <a:srgbClr val="F6B3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TextBox 129"/>
          <p:cNvSpPr txBox="1"/>
          <p:nvPr/>
        </p:nvSpPr>
        <p:spPr>
          <a:xfrm>
            <a:off x="3193761" y="4413757"/>
            <a:ext cx="1060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Выключатель</a:t>
            </a:r>
          </a:p>
        </p:txBody>
      </p:sp>
      <p:sp>
        <p:nvSpPr>
          <p:cNvPr id="103" name="Прямоугольник 102"/>
          <p:cNvSpPr/>
          <p:nvPr/>
        </p:nvSpPr>
        <p:spPr>
          <a:xfrm flipH="1" flipV="1">
            <a:off x="5999809" y="1165937"/>
            <a:ext cx="140130" cy="101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632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6344" y="768904"/>
            <a:ext cx="3986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Лаборатория химическая и биологическая 51,9 м²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563" y="241952"/>
            <a:ext cx="3620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Зонирование. Центр «Точка роста»</a:t>
            </a:r>
          </a:p>
          <a:p>
            <a:r>
              <a:rPr lang="ru-RU" dirty="0"/>
              <a:t>на базе ГБОУ ООШ с. </a:t>
            </a:r>
            <a:r>
              <a:rPr lang="ru-RU" dirty="0" err="1"/>
              <a:t>Заплавное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34901" y="4373167"/>
            <a:ext cx="17648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Высота от пола 1000 мм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04892" y="4396834"/>
            <a:ext cx="17648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Высота от пола 1700 мм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486904" y="1326058"/>
            <a:ext cx="5952743" cy="2798064"/>
            <a:chOff x="420624" y="1170432"/>
            <a:chExt cx="8183880" cy="5129784"/>
          </a:xfrm>
        </p:grpSpPr>
        <p:sp>
          <p:nvSpPr>
            <p:cNvPr id="9" name="Прямоугольник 8"/>
            <p:cNvSpPr/>
            <p:nvPr/>
          </p:nvSpPr>
          <p:spPr>
            <a:xfrm flipH="1">
              <a:off x="420624" y="1170432"/>
              <a:ext cx="8183880" cy="5129784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66928" y="1316736"/>
              <a:ext cx="7882128" cy="486460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4750030" y="1318850"/>
            <a:ext cx="945833" cy="70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50773" y="1326214"/>
            <a:ext cx="1119771" cy="79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45803" y="1329522"/>
            <a:ext cx="950069" cy="60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0800000">
            <a:off x="5444896" y="4047381"/>
            <a:ext cx="613792" cy="798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6272151" y="2174984"/>
            <a:ext cx="45719" cy="10126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 rot="5400000" flipH="1">
            <a:off x="276006" y="3429523"/>
            <a:ext cx="949493" cy="299072"/>
          </a:xfrm>
          <a:prstGeom prst="rect">
            <a:avLst/>
          </a:prstGeom>
          <a:solidFill>
            <a:srgbClr val="2E7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5400000" flipH="1">
            <a:off x="3314190" y="3525361"/>
            <a:ext cx="218959" cy="842542"/>
          </a:xfrm>
          <a:prstGeom prst="rect">
            <a:avLst/>
          </a:prstGeom>
          <a:solidFill>
            <a:srgbClr val="BDD7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flipH="1" flipV="1">
            <a:off x="5282225" y="2830619"/>
            <a:ext cx="283594" cy="6462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flipH="1" flipV="1">
            <a:off x="5272676" y="2258336"/>
            <a:ext cx="293142" cy="565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 flipH="1" flipV="1">
            <a:off x="5632016" y="1536865"/>
            <a:ext cx="235916" cy="197947"/>
          </a:xfrm>
          <a:prstGeom prst="roundRect">
            <a:avLst/>
          </a:prstGeom>
          <a:solidFill>
            <a:srgbClr val="F3F8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flipH="1" flipV="1">
            <a:off x="4709365" y="1582975"/>
            <a:ext cx="202131" cy="3932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flipH="1" flipV="1">
            <a:off x="3936393" y="1585482"/>
            <a:ext cx="202131" cy="3932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flipH="1" flipV="1">
            <a:off x="3209292" y="1586908"/>
            <a:ext cx="202131" cy="3932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 flipH="1" flipV="1">
            <a:off x="4506583" y="1797392"/>
            <a:ext cx="164505" cy="12272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 flipH="1" flipV="1">
            <a:off x="4510346" y="1616717"/>
            <a:ext cx="164505" cy="12272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 flipH="1" flipV="1">
            <a:off x="3731212" y="1807943"/>
            <a:ext cx="164505" cy="12272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 flipH="1" flipV="1">
            <a:off x="3734975" y="1627268"/>
            <a:ext cx="164505" cy="12272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 flipH="1" flipV="1">
            <a:off x="3007934" y="1809745"/>
            <a:ext cx="164505" cy="12272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 flipH="1" flipV="1">
            <a:off x="3011697" y="1629071"/>
            <a:ext cx="164505" cy="12272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flipH="1" flipV="1">
            <a:off x="4700599" y="2202141"/>
            <a:ext cx="202131" cy="3932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flipH="1" flipV="1">
            <a:off x="3927628" y="2204647"/>
            <a:ext cx="202131" cy="3932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 flipH="1" flipV="1">
            <a:off x="3200527" y="2206073"/>
            <a:ext cx="202131" cy="3932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 flipH="1" flipV="1">
            <a:off x="4497818" y="2416558"/>
            <a:ext cx="164505" cy="12272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 flipH="1" flipV="1">
            <a:off x="4501581" y="2235883"/>
            <a:ext cx="164505" cy="12272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 flipH="1" flipV="1">
            <a:off x="3722447" y="2427109"/>
            <a:ext cx="164505" cy="12272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 flipH="1" flipV="1">
            <a:off x="3726210" y="2246434"/>
            <a:ext cx="164505" cy="12272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 flipH="1" flipV="1">
            <a:off x="2999169" y="2428911"/>
            <a:ext cx="164505" cy="12272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 flipH="1" flipV="1">
            <a:off x="3002932" y="2248236"/>
            <a:ext cx="164505" cy="12272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 flipH="1" flipV="1">
            <a:off x="4700599" y="2858591"/>
            <a:ext cx="202131" cy="3932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 flipH="1" flipV="1">
            <a:off x="3927628" y="2861097"/>
            <a:ext cx="202131" cy="3932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 flipH="1" flipV="1">
            <a:off x="3200527" y="2862523"/>
            <a:ext cx="202131" cy="3932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 flipH="1" flipV="1">
            <a:off x="4497818" y="3073008"/>
            <a:ext cx="164505" cy="12272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 flipH="1" flipV="1">
            <a:off x="4501581" y="2892333"/>
            <a:ext cx="164505" cy="12272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 flipH="1" flipV="1">
            <a:off x="3722447" y="3083559"/>
            <a:ext cx="164505" cy="12272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 flipH="1" flipV="1">
            <a:off x="3726210" y="2902884"/>
            <a:ext cx="164505" cy="12272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 flipH="1" flipV="1">
            <a:off x="2999169" y="3085361"/>
            <a:ext cx="164505" cy="12272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 flipH="1" flipV="1">
            <a:off x="3002932" y="2904686"/>
            <a:ext cx="164505" cy="12272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1" name="Группа 50"/>
          <p:cNvGrpSpPr/>
          <p:nvPr/>
        </p:nvGrpSpPr>
        <p:grpSpPr>
          <a:xfrm>
            <a:off x="451663" y="1499674"/>
            <a:ext cx="539573" cy="1503410"/>
            <a:chOff x="473378" y="1731245"/>
            <a:chExt cx="539573" cy="2004547"/>
          </a:xfrm>
        </p:grpSpPr>
        <p:grpSp>
          <p:nvGrpSpPr>
            <p:cNvPr id="52" name="Группа 51"/>
            <p:cNvGrpSpPr/>
            <p:nvPr/>
          </p:nvGrpSpPr>
          <p:grpSpPr>
            <a:xfrm rot="5400000">
              <a:off x="567783" y="1780981"/>
              <a:ext cx="494904" cy="395432"/>
              <a:chOff x="1252182" y="2260018"/>
              <a:chExt cx="494904" cy="395432"/>
            </a:xfrm>
          </p:grpSpPr>
          <p:sp>
            <p:nvSpPr>
              <p:cNvPr id="64" name="Прямоугольник 63"/>
              <p:cNvSpPr/>
              <p:nvPr/>
            </p:nvSpPr>
            <p:spPr>
              <a:xfrm flipH="1">
                <a:off x="1252182" y="2486913"/>
                <a:ext cx="494904" cy="16853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Скругленный прямоугольник 64"/>
              <p:cNvSpPr/>
              <p:nvPr/>
            </p:nvSpPr>
            <p:spPr>
              <a:xfrm rot="5400000" flipH="1">
                <a:off x="1278308" y="2262201"/>
                <a:ext cx="180946" cy="176580"/>
              </a:xfrm>
              <a:prstGeom prst="roundRect">
                <a:avLst>
                  <a:gd name="adj" fmla="val 1258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Скругленный прямоугольник 65"/>
              <p:cNvSpPr/>
              <p:nvPr/>
            </p:nvSpPr>
            <p:spPr>
              <a:xfrm rot="5400000" flipH="1">
                <a:off x="1546116" y="2263995"/>
                <a:ext cx="180946" cy="176580"/>
              </a:xfrm>
              <a:prstGeom prst="roundRect">
                <a:avLst>
                  <a:gd name="adj" fmla="val 1258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3" name="Прямоугольник 52"/>
            <p:cNvSpPr/>
            <p:nvPr/>
          </p:nvSpPr>
          <p:spPr>
            <a:xfrm flipH="1">
              <a:off x="473378" y="1898921"/>
              <a:ext cx="140130" cy="13475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 flipH="1">
              <a:off x="482803" y="3411855"/>
              <a:ext cx="140130" cy="13475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 flipH="1">
              <a:off x="473378" y="2646583"/>
              <a:ext cx="140130" cy="13475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6" name="Группа 55"/>
            <p:cNvGrpSpPr/>
            <p:nvPr/>
          </p:nvGrpSpPr>
          <p:grpSpPr>
            <a:xfrm rot="5400000">
              <a:off x="566041" y="2571194"/>
              <a:ext cx="494904" cy="395432"/>
              <a:chOff x="1252183" y="2260018"/>
              <a:chExt cx="494904" cy="395432"/>
            </a:xfrm>
          </p:grpSpPr>
          <p:sp>
            <p:nvSpPr>
              <p:cNvPr id="61" name="Прямоугольник 60"/>
              <p:cNvSpPr/>
              <p:nvPr/>
            </p:nvSpPr>
            <p:spPr>
              <a:xfrm flipH="1">
                <a:off x="1252183" y="2486913"/>
                <a:ext cx="494904" cy="16853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Скругленный прямоугольник 61"/>
              <p:cNvSpPr/>
              <p:nvPr/>
            </p:nvSpPr>
            <p:spPr>
              <a:xfrm rot="5400000" flipH="1">
                <a:off x="1278308" y="2262201"/>
                <a:ext cx="180946" cy="176580"/>
              </a:xfrm>
              <a:prstGeom prst="roundRect">
                <a:avLst>
                  <a:gd name="adj" fmla="val 1258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Скругленный прямоугольник 62"/>
              <p:cNvSpPr/>
              <p:nvPr/>
            </p:nvSpPr>
            <p:spPr>
              <a:xfrm rot="5400000" flipH="1">
                <a:off x="1546116" y="2263995"/>
                <a:ext cx="180946" cy="176580"/>
              </a:xfrm>
              <a:prstGeom prst="roundRect">
                <a:avLst>
                  <a:gd name="adj" fmla="val 1258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7" name="Группа 56"/>
            <p:cNvGrpSpPr/>
            <p:nvPr/>
          </p:nvGrpSpPr>
          <p:grpSpPr>
            <a:xfrm rot="5400000">
              <a:off x="567733" y="3290624"/>
              <a:ext cx="494904" cy="395432"/>
              <a:chOff x="1252182" y="2260018"/>
              <a:chExt cx="494904" cy="395432"/>
            </a:xfrm>
          </p:grpSpPr>
          <p:sp>
            <p:nvSpPr>
              <p:cNvPr id="58" name="Прямоугольник 57"/>
              <p:cNvSpPr/>
              <p:nvPr/>
            </p:nvSpPr>
            <p:spPr>
              <a:xfrm flipH="1">
                <a:off x="1252182" y="2486913"/>
                <a:ext cx="494904" cy="16853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Скругленный прямоугольник 58"/>
              <p:cNvSpPr/>
              <p:nvPr/>
            </p:nvSpPr>
            <p:spPr>
              <a:xfrm rot="5400000" flipH="1">
                <a:off x="1278308" y="2262201"/>
                <a:ext cx="180946" cy="176580"/>
              </a:xfrm>
              <a:prstGeom prst="roundRect">
                <a:avLst>
                  <a:gd name="adj" fmla="val 1258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Скругленный прямоугольник 59"/>
              <p:cNvSpPr/>
              <p:nvPr/>
            </p:nvSpPr>
            <p:spPr>
              <a:xfrm rot="5400000" flipH="1">
                <a:off x="1546116" y="2263995"/>
                <a:ext cx="180946" cy="176580"/>
              </a:xfrm>
              <a:prstGeom prst="roundRect">
                <a:avLst>
                  <a:gd name="adj" fmla="val 1258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68" name="Стрелка вниз 67"/>
          <p:cNvSpPr/>
          <p:nvPr/>
        </p:nvSpPr>
        <p:spPr>
          <a:xfrm rot="10800000">
            <a:off x="5595667" y="4190525"/>
            <a:ext cx="333529" cy="1897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5198367" y="4032659"/>
            <a:ext cx="140130" cy="101066"/>
          </a:xfrm>
          <a:prstGeom prst="rect">
            <a:avLst/>
          </a:prstGeom>
          <a:solidFill>
            <a:srgbClr val="F6B3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 flipH="1" flipV="1">
            <a:off x="2357854" y="1590050"/>
            <a:ext cx="202131" cy="3932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 flipH="1" flipV="1">
            <a:off x="2156496" y="1812888"/>
            <a:ext cx="164505" cy="12272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 flipH="1" flipV="1">
            <a:off x="2160259" y="1632213"/>
            <a:ext cx="164505" cy="12272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 flipH="1" flipV="1">
            <a:off x="2349089" y="2209216"/>
            <a:ext cx="202131" cy="3932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кругленный прямоугольник 73"/>
          <p:cNvSpPr/>
          <p:nvPr/>
        </p:nvSpPr>
        <p:spPr>
          <a:xfrm flipH="1" flipV="1">
            <a:off x="2147731" y="2432054"/>
            <a:ext cx="164505" cy="12272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 flipH="1" flipV="1">
            <a:off x="2151494" y="2251379"/>
            <a:ext cx="164505" cy="12272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 flipH="1" flipV="1">
            <a:off x="2349089" y="2865666"/>
            <a:ext cx="202131" cy="3932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кругленный прямоугольник 76"/>
          <p:cNvSpPr/>
          <p:nvPr/>
        </p:nvSpPr>
        <p:spPr>
          <a:xfrm flipH="1" flipV="1">
            <a:off x="2147731" y="3088504"/>
            <a:ext cx="164505" cy="12272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кругленный прямоугольник 77"/>
          <p:cNvSpPr/>
          <p:nvPr/>
        </p:nvSpPr>
        <p:spPr>
          <a:xfrm flipH="1" flipV="1">
            <a:off x="2151494" y="2907829"/>
            <a:ext cx="164505" cy="12272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 rot="5400000" flipH="1">
            <a:off x="1733669" y="3536370"/>
            <a:ext cx="229338" cy="830901"/>
          </a:xfrm>
          <a:prstGeom prst="rect">
            <a:avLst/>
          </a:prstGeom>
          <a:solidFill>
            <a:srgbClr val="2E7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 rot="10800000" flipH="1">
            <a:off x="2276698" y="3837152"/>
            <a:ext cx="722470" cy="216653"/>
          </a:xfrm>
          <a:prstGeom prst="rect">
            <a:avLst/>
          </a:prstGeom>
          <a:solidFill>
            <a:srgbClr val="BDD7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6588370" y="2520576"/>
            <a:ext cx="219487" cy="1739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840960" y="2519964"/>
            <a:ext cx="18939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Зона хранения (стеллажи)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6588370" y="3174163"/>
            <a:ext cx="219487" cy="173944"/>
          </a:xfrm>
          <a:prstGeom prst="rect">
            <a:avLst/>
          </a:prstGeom>
          <a:solidFill>
            <a:srgbClr val="C9C9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6588370" y="2830467"/>
            <a:ext cx="219487" cy="1739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862877" y="2822801"/>
            <a:ext cx="1730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Зона хранения (шкафы)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6574200" y="3532218"/>
            <a:ext cx="219487" cy="1739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839615" y="3452871"/>
            <a:ext cx="2041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/>
              <a:t>Маркерно</a:t>
            </a:r>
            <a:r>
              <a:rPr lang="ru-RU" sz="1200" dirty="0"/>
              <a:t>-магнитная доска,</a:t>
            </a:r>
          </a:p>
          <a:p>
            <a:r>
              <a:rPr lang="ru-RU" sz="1200" dirty="0"/>
              <a:t>экран для проектора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6571305" y="3906635"/>
            <a:ext cx="219487" cy="17394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848919" y="3813263"/>
            <a:ext cx="1557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Учебная зона </a:t>
            </a:r>
          </a:p>
          <a:p>
            <a:r>
              <a:rPr lang="ru-RU" sz="1200" dirty="0"/>
              <a:t>(трансформируемая)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6542218" y="1909565"/>
            <a:ext cx="257337" cy="165995"/>
          </a:xfrm>
          <a:prstGeom prst="rect">
            <a:avLst/>
          </a:prstGeom>
          <a:solidFill>
            <a:srgbClr val="F3F8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808355" y="1873330"/>
            <a:ext cx="1669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Рабочая зона педагога</a:t>
            </a:r>
          </a:p>
        </p:txBody>
      </p:sp>
      <p:sp>
        <p:nvSpPr>
          <p:cNvPr id="92" name="Прямоугольник 91"/>
          <p:cNvSpPr/>
          <p:nvPr/>
        </p:nvSpPr>
        <p:spPr>
          <a:xfrm flipH="1" flipV="1">
            <a:off x="6318538" y="1932805"/>
            <a:ext cx="140130" cy="101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6583110" y="2234030"/>
            <a:ext cx="219487" cy="173944"/>
          </a:xfrm>
          <a:prstGeom prst="rect">
            <a:avLst/>
          </a:prstGeom>
          <a:solidFill>
            <a:srgbClr val="FFE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823850" y="2217127"/>
            <a:ext cx="1803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Демонстрационная зона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861346" y="3099550"/>
            <a:ext cx="2299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Зона практической работы </a:t>
            </a:r>
          </a:p>
          <a:p>
            <a:r>
              <a:rPr lang="ru-RU" sz="1200" dirty="0"/>
              <a:t>учащихся (столы лабораторные)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486903" y="4695223"/>
            <a:ext cx="140130" cy="101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TextBox 96"/>
          <p:cNvSpPr txBox="1"/>
          <p:nvPr/>
        </p:nvSpPr>
        <p:spPr>
          <a:xfrm>
            <a:off x="601216" y="4633377"/>
            <a:ext cx="12792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Розетка двойная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3032903" y="4709164"/>
            <a:ext cx="140130" cy="101066"/>
          </a:xfrm>
          <a:prstGeom prst="rect">
            <a:avLst/>
          </a:prstGeom>
          <a:solidFill>
            <a:srgbClr val="F6B3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TextBox 98"/>
          <p:cNvSpPr txBox="1"/>
          <p:nvPr/>
        </p:nvSpPr>
        <p:spPr>
          <a:xfrm>
            <a:off x="3257136" y="4645274"/>
            <a:ext cx="1060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Выключатель</a:t>
            </a:r>
          </a:p>
        </p:txBody>
      </p:sp>
      <p:sp>
        <p:nvSpPr>
          <p:cNvPr id="100" name="Прямоугольник 99"/>
          <p:cNvSpPr/>
          <p:nvPr/>
        </p:nvSpPr>
        <p:spPr>
          <a:xfrm rot="5400000" flipH="1">
            <a:off x="4156198" y="3534569"/>
            <a:ext cx="229338" cy="830901"/>
          </a:xfrm>
          <a:prstGeom prst="rect">
            <a:avLst/>
          </a:prstGeom>
          <a:solidFill>
            <a:srgbClr val="2E7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5275731" y="1833740"/>
            <a:ext cx="295531" cy="4108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5326461" y="1957736"/>
            <a:ext cx="193700" cy="15881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6002869" y="1398633"/>
            <a:ext cx="295531" cy="4108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вал 109"/>
          <p:cNvSpPr/>
          <p:nvPr/>
        </p:nvSpPr>
        <p:spPr>
          <a:xfrm>
            <a:off x="6053599" y="1522629"/>
            <a:ext cx="193700" cy="15881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6542218" y="1453868"/>
            <a:ext cx="257337" cy="165995"/>
          </a:xfrm>
          <a:prstGeom prst="rect">
            <a:avLst/>
          </a:prstGeom>
          <a:solidFill>
            <a:srgbClr val="FFD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6808356" y="1417633"/>
            <a:ext cx="201211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40"/>
              </a:lnSpc>
            </a:pPr>
            <a:r>
              <a:rPr lang="ru-RU" sz="1100" dirty="0"/>
              <a:t>Вытяжные шкафы </a:t>
            </a:r>
          </a:p>
          <a:p>
            <a:pPr>
              <a:lnSpc>
                <a:spcPts val="1440"/>
              </a:lnSpc>
            </a:pPr>
            <a:r>
              <a:rPr lang="ru-RU" sz="1100" dirty="0"/>
              <a:t>(демонстрационный и для </a:t>
            </a:r>
          </a:p>
          <a:p>
            <a:pPr>
              <a:lnSpc>
                <a:spcPts val="1440"/>
              </a:lnSpc>
            </a:pPr>
            <a:r>
              <a:rPr lang="ru-RU" sz="1100" dirty="0"/>
              <a:t>хранения реактивов)</a:t>
            </a:r>
          </a:p>
        </p:txBody>
      </p:sp>
      <p:sp>
        <p:nvSpPr>
          <p:cNvPr id="113" name="Прямоугольник 112"/>
          <p:cNvSpPr/>
          <p:nvPr/>
        </p:nvSpPr>
        <p:spPr>
          <a:xfrm flipH="1" flipV="1">
            <a:off x="5274036" y="1426140"/>
            <a:ext cx="297225" cy="421454"/>
          </a:xfrm>
          <a:prstGeom prst="rect">
            <a:avLst/>
          </a:prstGeom>
          <a:solidFill>
            <a:srgbClr val="F3F8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02" name="Прямоугольник 101"/>
          <p:cNvSpPr/>
          <p:nvPr/>
        </p:nvSpPr>
        <p:spPr>
          <a:xfrm flipH="1" flipV="1">
            <a:off x="5839097" y="1332410"/>
            <a:ext cx="104503" cy="946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290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14"/>
          <p:cNvSpPr txBox="1"/>
          <p:nvPr/>
        </p:nvSpPr>
        <p:spPr>
          <a:xfrm>
            <a:off x="524563" y="284156"/>
            <a:ext cx="3620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Зонирование. Центр «Точка роста»</a:t>
            </a:r>
          </a:p>
          <a:p>
            <a:r>
              <a:rPr lang="ru-RU" dirty="0"/>
              <a:t>на базе ГБОУ ООШ с. </a:t>
            </a:r>
            <a:r>
              <a:rPr lang="ru-RU" dirty="0" err="1"/>
              <a:t>Заплавное</a:t>
            </a:r>
            <a:endParaRPr lang="ru-RU" dirty="0"/>
          </a:p>
        </p:txBody>
      </p:sp>
      <p:sp>
        <p:nvSpPr>
          <p:cNvPr id="119" name="Стрелка вниз 118"/>
          <p:cNvSpPr/>
          <p:nvPr/>
        </p:nvSpPr>
        <p:spPr>
          <a:xfrm flipH="1" flipV="1">
            <a:off x="5628495" y="4228365"/>
            <a:ext cx="313349" cy="2746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0" name="Группа 119"/>
          <p:cNvGrpSpPr/>
          <p:nvPr/>
        </p:nvGrpSpPr>
        <p:grpSpPr>
          <a:xfrm flipH="1" flipV="1">
            <a:off x="529497" y="1362451"/>
            <a:ext cx="5952744" cy="2801807"/>
            <a:chOff x="512064" y="1481326"/>
            <a:chExt cx="5952744" cy="3735742"/>
          </a:xfrm>
        </p:grpSpPr>
        <p:grpSp>
          <p:nvGrpSpPr>
            <p:cNvPr id="205" name="Группа 204"/>
            <p:cNvGrpSpPr/>
            <p:nvPr/>
          </p:nvGrpSpPr>
          <p:grpSpPr>
            <a:xfrm>
              <a:off x="512064" y="1481328"/>
              <a:ext cx="5952744" cy="3730752"/>
              <a:chOff x="420624" y="1170432"/>
              <a:chExt cx="8183880" cy="5129784"/>
            </a:xfrm>
          </p:grpSpPr>
          <p:sp>
            <p:nvSpPr>
              <p:cNvPr id="210" name="Прямоугольник 209"/>
              <p:cNvSpPr/>
              <p:nvPr/>
            </p:nvSpPr>
            <p:spPr>
              <a:xfrm>
                <a:off x="420624" y="1170432"/>
                <a:ext cx="8183880" cy="5129784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Прямоугольник 210"/>
              <p:cNvSpPr/>
              <p:nvPr/>
            </p:nvSpPr>
            <p:spPr>
              <a:xfrm>
                <a:off x="566928" y="1316736"/>
                <a:ext cx="7882128" cy="4864608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6" name="Прямоугольник 205"/>
            <p:cNvSpPr/>
            <p:nvPr/>
          </p:nvSpPr>
          <p:spPr>
            <a:xfrm>
              <a:off x="1341655" y="5120640"/>
              <a:ext cx="997839" cy="91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7" name="Прямоугольник 206"/>
            <p:cNvSpPr/>
            <p:nvPr/>
          </p:nvSpPr>
          <p:spPr>
            <a:xfrm>
              <a:off x="833069" y="1481326"/>
              <a:ext cx="613791" cy="10640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Прямоугольник 207"/>
            <p:cNvSpPr/>
            <p:nvPr/>
          </p:nvSpPr>
          <p:spPr>
            <a:xfrm>
              <a:off x="3062667" y="5118146"/>
              <a:ext cx="997839" cy="91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рямоугольник 208"/>
            <p:cNvSpPr/>
            <p:nvPr/>
          </p:nvSpPr>
          <p:spPr>
            <a:xfrm>
              <a:off x="4783679" y="5125628"/>
              <a:ext cx="997839" cy="91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2" name="Прямоугольник 121"/>
          <p:cNvSpPr/>
          <p:nvPr/>
        </p:nvSpPr>
        <p:spPr>
          <a:xfrm flipH="1" flipV="1">
            <a:off x="6088340" y="1447548"/>
            <a:ext cx="277630" cy="49377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23" name="Прямоугольник 122"/>
          <p:cNvSpPr/>
          <p:nvPr/>
        </p:nvSpPr>
        <p:spPr>
          <a:xfrm flipH="1" flipV="1">
            <a:off x="6099339" y="1964352"/>
            <a:ext cx="277630" cy="3373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24" name="Прямоугольник 123"/>
          <p:cNvSpPr/>
          <p:nvPr/>
        </p:nvSpPr>
        <p:spPr>
          <a:xfrm flipH="1" flipV="1">
            <a:off x="665242" y="2874034"/>
            <a:ext cx="283597" cy="5391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26" name="Прямоугольник 125"/>
          <p:cNvSpPr/>
          <p:nvPr/>
        </p:nvSpPr>
        <p:spPr>
          <a:xfrm rot="5400000" flipH="1" flipV="1">
            <a:off x="1494301" y="3550554"/>
            <a:ext cx="208223" cy="78638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27" name="Прямоугольник 126"/>
          <p:cNvSpPr/>
          <p:nvPr/>
        </p:nvSpPr>
        <p:spPr>
          <a:xfrm flipH="1" flipV="1">
            <a:off x="4962294" y="1775662"/>
            <a:ext cx="416625" cy="562148"/>
          </a:xfrm>
          <a:prstGeom prst="rect">
            <a:avLst/>
          </a:prstGeom>
          <a:solidFill>
            <a:srgbClr val="F3F8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28" name="Прямоугольник 127"/>
          <p:cNvSpPr/>
          <p:nvPr/>
        </p:nvSpPr>
        <p:spPr>
          <a:xfrm rot="5400000" flipH="1" flipV="1">
            <a:off x="5229160" y="1203398"/>
            <a:ext cx="312469" cy="848424"/>
          </a:xfrm>
          <a:prstGeom prst="rect">
            <a:avLst/>
          </a:prstGeom>
          <a:solidFill>
            <a:srgbClr val="F3F8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29" name="Скругленный прямоугольник 128"/>
          <p:cNvSpPr/>
          <p:nvPr/>
        </p:nvSpPr>
        <p:spPr>
          <a:xfrm flipH="1" flipV="1">
            <a:off x="5459681" y="1957763"/>
            <a:ext cx="235917" cy="197947"/>
          </a:xfrm>
          <a:prstGeom prst="roundRect">
            <a:avLst/>
          </a:prstGeom>
          <a:solidFill>
            <a:srgbClr val="F3F8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 flipV="1">
            <a:off x="4383860" y="1477535"/>
            <a:ext cx="519719" cy="287120"/>
          </a:xfrm>
          <a:prstGeom prst="rect">
            <a:avLst/>
          </a:prstGeom>
          <a:solidFill>
            <a:srgbClr val="99FA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 flipV="1">
            <a:off x="3796534" y="1477535"/>
            <a:ext cx="519719" cy="287120"/>
          </a:xfrm>
          <a:prstGeom prst="rect">
            <a:avLst/>
          </a:prstGeom>
          <a:solidFill>
            <a:srgbClr val="99FA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рямоугольник 138"/>
          <p:cNvSpPr/>
          <p:nvPr/>
        </p:nvSpPr>
        <p:spPr>
          <a:xfrm flipV="1">
            <a:off x="3199911" y="1479406"/>
            <a:ext cx="519719" cy="287120"/>
          </a:xfrm>
          <a:prstGeom prst="rect">
            <a:avLst/>
          </a:prstGeom>
          <a:solidFill>
            <a:srgbClr val="99FA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оугольник 139"/>
          <p:cNvSpPr/>
          <p:nvPr/>
        </p:nvSpPr>
        <p:spPr>
          <a:xfrm flipV="1">
            <a:off x="2609158" y="1476831"/>
            <a:ext cx="519719" cy="287120"/>
          </a:xfrm>
          <a:prstGeom prst="rect">
            <a:avLst/>
          </a:prstGeom>
          <a:solidFill>
            <a:srgbClr val="99FA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/>
          <p:cNvSpPr/>
          <p:nvPr/>
        </p:nvSpPr>
        <p:spPr>
          <a:xfrm flipH="1" flipV="1">
            <a:off x="4519777" y="1792198"/>
            <a:ext cx="237133" cy="126065"/>
          </a:xfrm>
          <a:prstGeom prst="ellipse">
            <a:avLst/>
          </a:prstGeom>
          <a:solidFill>
            <a:srgbClr val="99FA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Овал 142"/>
          <p:cNvSpPr/>
          <p:nvPr/>
        </p:nvSpPr>
        <p:spPr>
          <a:xfrm flipH="1" flipV="1">
            <a:off x="3919420" y="1790841"/>
            <a:ext cx="237133" cy="126065"/>
          </a:xfrm>
          <a:prstGeom prst="ellipse">
            <a:avLst/>
          </a:prstGeom>
          <a:solidFill>
            <a:srgbClr val="99FA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Овал 143"/>
          <p:cNvSpPr/>
          <p:nvPr/>
        </p:nvSpPr>
        <p:spPr>
          <a:xfrm flipH="1" flipV="1">
            <a:off x="3344494" y="1792711"/>
            <a:ext cx="237133" cy="126065"/>
          </a:xfrm>
          <a:prstGeom prst="ellipse">
            <a:avLst/>
          </a:prstGeom>
          <a:solidFill>
            <a:srgbClr val="99FA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Овал 144"/>
          <p:cNvSpPr/>
          <p:nvPr/>
        </p:nvSpPr>
        <p:spPr>
          <a:xfrm flipH="1" flipV="1">
            <a:off x="2740608" y="1792712"/>
            <a:ext cx="237133" cy="126065"/>
          </a:xfrm>
          <a:prstGeom prst="ellipse">
            <a:avLst/>
          </a:prstGeom>
          <a:solidFill>
            <a:srgbClr val="99FA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Прямоугольник 153"/>
          <p:cNvSpPr/>
          <p:nvPr/>
        </p:nvSpPr>
        <p:spPr>
          <a:xfrm flipH="1" flipV="1">
            <a:off x="6349671" y="2402649"/>
            <a:ext cx="45719" cy="10126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grpSp>
        <p:nvGrpSpPr>
          <p:cNvPr id="213" name="Группа 212"/>
          <p:cNvGrpSpPr/>
          <p:nvPr/>
        </p:nvGrpSpPr>
        <p:grpSpPr>
          <a:xfrm rot="5400000">
            <a:off x="3811617" y="1848699"/>
            <a:ext cx="500102" cy="1052585"/>
            <a:chOff x="2365472" y="2680547"/>
            <a:chExt cx="935826" cy="1477252"/>
          </a:xfrm>
        </p:grpSpPr>
        <p:sp>
          <p:nvSpPr>
            <p:cNvPr id="155" name="Прямоугольник 154"/>
            <p:cNvSpPr/>
            <p:nvPr/>
          </p:nvSpPr>
          <p:spPr>
            <a:xfrm flipV="1">
              <a:off x="2365472" y="3414970"/>
              <a:ext cx="935825" cy="450318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Прямоугольник 155"/>
            <p:cNvSpPr/>
            <p:nvPr/>
          </p:nvSpPr>
          <p:spPr>
            <a:xfrm flipV="1">
              <a:off x="2365473" y="2961400"/>
              <a:ext cx="935825" cy="450318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Скругленный прямоугольник 163"/>
            <p:cNvSpPr/>
            <p:nvPr/>
          </p:nvSpPr>
          <p:spPr>
            <a:xfrm rot="5400000" flipH="1" flipV="1">
              <a:off x="2965018" y="3907875"/>
              <a:ext cx="235917" cy="263929"/>
            </a:xfrm>
            <a:prstGeom prst="roundRect">
              <a:avLst>
                <a:gd name="adj" fmla="val 12587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Скругленный прямоугольник 164"/>
            <p:cNvSpPr/>
            <p:nvPr/>
          </p:nvSpPr>
          <p:spPr>
            <a:xfrm rot="5400000" flipH="1" flipV="1">
              <a:off x="2519461" y="3907876"/>
              <a:ext cx="235917" cy="263929"/>
            </a:xfrm>
            <a:prstGeom prst="roundRect">
              <a:avLst>
                <a:gd name="adj" fmla="val 12587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Скругленный прямоугольник 167"/>
            <p:cNvSpPr/>
            <p:nvPr/>
          </p:nvSpPr>
          <p:spPr>
            <a:xfrm rot="5400000" flipH="1" flipV="1">
              <a:off x="2931552" y="2666541"/>
              <a:ext cx="235917" cy="263929"/>
            </a:xfrm>
            <a:prstGeom prst="roundRect">
              <a:avLst>
                <a:gd name="adj" fmla="val 12587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Скругленный прямоугольник 168"/>
            <p:cNvSpPr/>
            <p:nvPr/>
          </p:nvSpPr>
          <p:spPr>
            <a:xfrm rot="5400000" flipH="1" flipV="1">
              <a:off x="2535700" y="2667956"/>
              <a:ext cx="235917" cy="263929"/>
            </a:xfrm>
            <a:prstGeom prst="roundRect">
              <a:avLst>
                <a:gd name="adj" fmla="val 12587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3" name="Овал 172"/>
          <p:cNvSpPr/>
          <p:nvPr/>
        </p:nvSpPr>
        <p:spPr>
          <a:xfrm flipH="1" flipV="1">
            <a:off x="1489393" y="3646969"/>
            <a:ext cx="241939" cy="168401"/>
          </a:xfrm>
          <a:prstGeom prst="ellipse">
            <a:avLst/>
          </a:prstGeom>
          <a:solidFill>
            <a:srgbClr val="7C7C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Прямоугольник 182"/>
          <p:cNvSpPr/>
          <p:nvPr/>
        </p:nvSpPr>
        <p:spPr>
          <a:xfrm flipH="1" flipV="1">
            <a:off x="4221651" y="1339274"/>
            <a:ext cx="140130" cy="101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рямоугольник 183"/>
          <p:cNvSpPr/>
          <p:nvPr/>
        </p:nvSpPr>
        <p:spPr>
          <a:xfrm flipH="1" flipV="1">
            <a:off x="5920112" y="1348653"/>
            <a:ext cx="140130" cy="101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Прямоугольник 184"/>
          <p:cNvSpPr/>
          <p:nvPr/>
        </p:nvSpPr>
        <p:spPr>
          <a:xfrm flipH="1" flipV="1">
            <a:off x="1567126" y="4056410"/>
            <a:ext cx="140130" cy="101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Прямоугольник 185"/>
          <p:cNvSpPr/>
          <p:nvPr/>
        </p:nvSpPr>
        <p:spPr>
          <a:xfrm flipH="1" flipV="1">
            <a:off x="2528775" y="1344196"/>
            <a:ext cx="140130" cy="101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Прямоугольник 187"/>
          <p:cNvSpPr/>
          <p:nvPr/>
        </p:nvSpPr>
        <p:spPr>
          <a:xfrm flipH="1" flipV="1">
            <a:off x="5771134" y="1345476"/>
            <a:ext cx="140130" cy="101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рямоугольник 188"/>
          <p:cNvSpPr/>
          <p:nvPr/>
        </p:nvSpPr>
        <p:spPr>
          <a:xfrm flipH="1" flipV="1">
            <a:off x="5304936" y="4073225"/>
            <a:ext cx="140130" cy="101066"/>
          </a:xfrm>
          <a:prstGeom prst="rect">
            <a:avLst/>
          </a:prstGeom>
          <a:solidFill>
            <a:srgbClr val="F6B3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2" name="Прямоугольник 191"/>
          <p:cNvSpPr/>
          <p:nvPr/>
        </p:nvSpPr>
        <p:spPr>
          <a:xfrm flipH="1" flipV="1">
            <a:off x="4369564" y="1338649"/>
            <a:ext cx="140130" cy="101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8" name="Прямоугольник 197"/>
          <p:cNvSpPr/>
          <p:nvPr/>
        </p:nvSpPr>
        <p:spPr>
          <a:xfrm flipH="1" flipV="1">
            <a:off x="2666968" y="1346896"/>
            <a:ext cx="140130" cy="101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рямоугольник 211"/>
          <p:cNvSpPr/>
          <p:nvPr/>
        </p:nvSpPr>
        <p:spPr>
          <a:xfrm flipH="1" flipV="1">
            <a:off x="665241" y="3415344"/>
            <a:ext cx="283597" cy="6383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grpSp>
        <p:nvGrpSpPr>
          <p:cNvPr id="214" name="Группа 213"/>
          <p:cNvGrpSpPr/>
          <p:nvPr/>
        </p:nvGrpSpPr>
        <p:grpSpPr>
          <a:xfrm rot="5400000">
            <a:off x="3795049" y="2553544"/>
            <a:ext cx="500102" cy="1052585"/>
            <a:chOff x="2365472" y="2680547"/>
            <a:chExt cx="935826" cy="1477252"/>
          </a:xfrm>
        </p:grpSpPr>
        <p:sp>
          <p:nvSpPr>
            <p:cNvPr id="215" name="Прямоугольник 214"/>
            <p:cNvSpPr/>
            <p:nvPr/>
          </p:nvSpPr>
          <p:spPr>
            <a:xfrm flipV="1">
              <a:off x="2365472" y="3414970"/>
              <a:ext cx="935825" cy="450318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6" name="Прямоугольник 215"/>
            <p:cNvSpPr/>
            <p:nvPr/>
          </p:nvSpPr>
          <p:spPr>
            <a:xfrm flipV="1">
              <a:off x="2365473" y="2961400"/>
              <a:ext cx="935825" cy="450318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7" name="Скругленный прямоугольник 216"/>
            <p:cNvSpPr/>
            <p:nvPr/>
          </p:nvSpPr>
          <p:spPr>
            <a:xfrm rot="5400000" flipH="1" flipV="1">
              <a:off x="2965018" y="3907875"/>
              <a:ext cx="235917" cy="263929"/>
            </a:xfrm>
            <a:prstGeom prst="roundRect">
              <a:avLst>
                <a:gd name="adj" fmla="val 12587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Скругленный прямоугольник 217"/>
            <p:cNvSpPr/>
            <p:nvPr/>
          </p:nvSpPr>
          <p:spPr>
            <a:xfrm rot="5400000" flipH="1" flipV="1">
              <a:off x="2519461" y="3907876"/>
              <a:ext cx="235917" cy="263929"/>
            </a:xfrm>
            <a:prstGeom prst="roundRect">
              <a:avLst>
                <a:gd name="adj" fmla="val 12587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9" name="Скругленный прямоугольник 218"/>
            <p:cNvSpPr/>
            <p:nvPr/>
          </p:nvSpPr>
          <p:spPr>
            <a:xfrm rot="5400000" flipH="1" flipV="1">
              <a:off x="2931552" y="2666541"/>
              <a:ext cx="235917" cy="263929"/>
            </a:xfrm>
            <a:prstGeom prst="roundRect">
              <a:avLst>
                <a:gd name="adj" fmla="val 12587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Скругленный прямоугольник 219"/>
            <p:cNvSpPr/>
            <p:nvPr/>
          </p:nvSpPr>
          <p:spPr>
            <a:xfrm rot="5400000" flipH="1" flipV="1">
              <a:off x="2535700" y="2667956"/>
              <a:ext cx="235917" cy="263929"/>
            </a:xfrm>
            <a:prstGeom prst="roundRect">
              <a:avLst>
                <a:gd name="adj" fmla="val 12587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1" name="Группа 220"/>
          <p:cNvGrpSpPr/>
          <p:nvPr/>
        </p:nvGrpSpPr>
        <p:grpSpPr>
          <a:xfrm rot="5400000">
            <a:off x="2177278" y="1865571"/>
            <a:ext cx="500102" cy="1052585"/>
            <a:chOff x="2365472" y="2680547"/>
            <a:chExt cx="935826" cy="1477252"/>
          </a:xfrm>
        </p:grpSpPr>
        <p:sp>
          <p:nvSpPr>
            <p:cNvPr id="222" name="Прямоугольник 221"/>
            <p:cNvSpPr/>
            <p:nvPr/>
          </p:nvSpPr>
          <p:spPr>
            <a:xfrm flipV="1">
              <a:off x="2365472" y="3414970"/>
              <a:ext cx="935825" cy="450318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Прямоугольник 222"/>
            <p:cNvSpPr/>
            <p:nvPr/>
          </p:nvSpPr>
          <p:spPr>
            <a:xfrm flipV="1">
              <a:off x="2365473" y="2961400"/>
              <a:ext cx="935825" cy="450318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" name="Скругленный прямоугольник 223"/>
            <p:cNvSpPr/>
            <p:nvPr/>
          </p:nvSpPr>
          <p:spPr>
            <a:xfrm rot="5400000" flipH="1" flipV="1">
              <a:off x="2965018" y="3907875"/>
              <a:ext cx="235917" cy="263929"/>
            </a:xfrm>
            <a:prstGeom prst="roundRect">
              <a:avLst>
                <a:gd name="adj" fmla="val 12587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Скругленный прямоугольник 224"/>
            <p:cNvSpPr/>
            <p:nvPr/>
          </p:nvSpPr>
          <p:spPr>
            <a:xfrm rot="5400000" flipH="1" flipV="1">
              <a:off x="2519461" y="3907876"/>
              <a:ext cx="235917" cy="263929"/>
            </a:xfrm>
            <a:prstGeom prst="roundRect">
              <a:avLst>
                <a:gd name="adj" fmla="val 12587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6" name="Скругленный прямоугольник 225"/>
            <p:cNvSpPr/>
            <p:nvPr/>
          </p:nvSpPr>
          <p:spPr>
            <a:xfrm rot="5400000" flipH="1" flipV="1">
              <a:off x="2931552" y="2666541"/>
              <a:ext cx="235917" cy="263929"/>
            </a:xfrm>
            <a:prstGeom prst="roundRect">
              <a:avLst>
                <a:gd name="adj" fmla="val 12587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7" name="Скругленный прямоугольник 226"/>
            <p:cNvSpPr/>
            <p:nvPr/>
          </p:nvSpPr>
          <p:spPr>
            <a:xfrm rot="5400000" flipH="1" flipV="1">
              <a:off x="2535700" y="2667956"/>
              <a:ext cx="235917" cy="263929"/>
            </a:xfrm>
            <a:prstGeom prst="roundRect">
              <a:avLst>
                <a:gd name="adj" fmla="val 12587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8" name="Группа 227"/>
          <p:cNvGrpSpPr/>
          <p:nvPr/>
        </p:nvGrpSpPr>
        <p:grpSpPr>
          <a:xfrm rot="5400000">
            <a:off x="2178920" y="2574904"/>
            <a:ext cx="500102" cy="1052585"/>
            <a:chOff x="2365472" y="2680547"/>
            <a:chExt cx="935826" cy="1477252"/>
          </a:xfrm>
        </p:grpSpPr>
        <p:sp>
          <p:nvSpPr>
            <p:cNvPr id="229" name="Прямоугольник 228"/>
            <p:cNvSpPr/>
            <p:nvPr/>
          </p:nvSpPr>
          <p:spPr>
            <a:xfrm flipV="1">
              <a:off x="2365472" y="3414970"/>
              <a:ext cx="935825" cy="450318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Прямоугольник 229"/>
            <p:cNvSpPr/>
            <p:nvPr/>
          </p:nvSpPr>
          <p:spPr>
            <a:xfrm flipV="1">
              <a:off x="2365473" y="2961400"/>
              <a:ext cx="935825" cy="450318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Скругленный прямоугольник 230"/>
            <p:cNvSpPr/>
            <p:nvPr/>
          </p:nvSpPr>
          <p:spPr>
            <a:xfrm rot="5400000" flipH="1" flipV="1">
              <a:off x="2965018" y="3907875"/>
              <a:ext cx="235917" cy="263929"/>
            </a:xfrm>
            <a:prstGeom prst="roundRect">
              <a:avLst>
                <a:gd name="adj" fmla="val 12587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Скругленный прямоугольник 231"/>
            <p:cNvSpPr/>
            <p:nvPr/>
          </p:nvSpPr>
          <p:spPr>
            <a:xfrm rot="5400000" flipH="1" flipV="1">
              <a:off x="2519461" y="3907876"/>
              <a:ext cx="235917" cy="263929"/>
            </a:xfrm>
            <a:prstGeom prst="roundRect">
              <a:avLst>
                <a:gd name="adj" fmla="val 12587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3" name="Скругленный прямоугольник 232"/>
            <p:cNvSpPr/>
            <p:nvPr/>
          </p:nvSpPr>
          <p:spPr>
            <a:xfrm rot="5400000" flipH="1" flipV="1">
              <a:off x="2931552" y="2666541"/>
              <a:ext cx="235917" cy="263929"/>
            </a:xfrm>
            <a:prstGeom prst="roundRect">
              <a:avLst>
                <a:gd name="adj" fmla="val 12587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4" name="Скругленный прямоугольник 233"/>
            <p:cNvSpPr/>
            <p:nvPr/>
          </p:nvSpPr>
          <p:spPr>
            <a:xfrm rot="5400000" flipH="1" flipV="1">
              <a:off x="2535700" y="2667956"/>
              <a:ext cx="235917" cy="263929"/>
            </a:xfrm>
            <a:prstGeom prst="roundRect">
              <a:avLst>
                <a:gd name="adj" fmla="val 12587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5" name="Прямоугольник 234"/>
          <p:cNvSpPr/>
          <p:nvPr/>
        </p:nvSpPr>
        <p:spPr>
          <a:xfrm flipV="1">
            <a:off x="2014969" y="1473865"/>
            <a:ext cx="519719" cy="287120"/>
          </a:xfrm>
          <a:prstGeom prst="rect">
            <a:avLst/>
          </a:prstGeom>
          <a:solidFill>
            <a:srgbClr val="99FA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Прямоугольник 235"/>
          <p:cNvSpPr/>
          <p:nvPr/>
        </p:nvSpPr>
        <p:spPr>
          <a:xfrm flipV="1">
            <a:off x="1426983" y="1475157"/>
            <a:ext cx="519719" cy="287120"/>
          </a:xfrm>
          <a:prstGeom prst="rect">
            <a:avLst/>
          </a:prstGeom>
          <a:solidFill>
            <a:srgbClr val="99FA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Прямоугольник 236"/>
          <p:cNvSpPr/>
          <p:nvPr/>
        </p:nvSpPr>
        <p:spPr>
          <a:xfrm flipV="1">
            <a:off x="818726" y="1473976"/>
            <a:ext cx="519719" cy="287120"/>
          </a:xfrm>
          <a:prstGeom prst="rect">
            <a:avLst/>
          </a:prstGeom>
          <a:solidFill>
            <a:srgbClr val="99FA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Прямоугольник 237"/>
          <p:cNvSpPr/>
          <p:nvPr/>
        </p:nvSpPr>
        <p:spPr>
          <a:xfrm flipH="1" flipV="1">
            <a:off x="810645" y="1342853"/>
            <a:ext cx="140130" cy="101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" name="Прямоугольник 238"/>
          <p:cNvSpPr/>
          <p:nvPr/>
        </p:nvSpPr>
        <p:spPr>
          <a:xfrm flipH="1" flipV="1">
            <a:off x="948838" y="1345552"/>
            <a:ext cx="140130" cy="101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Овал 239"/>
          <p:cNvSpPr/>
          <p:nvPr/>
        </p:nvSpPr>
        <p:spPr>
          <a:xfrm flipH="1" flipV="1">
            <a:off x="2173227" y="1802852"/>
            <a:ext cx="237133" cy="126065"/>
          </a:xfrm>
          <a:prstGeom prst="ellipse">
            <a:avLst/>
          </a:prstGeom>
          <a:solidFill>
            <a:srgbClr val="99FA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1" name="Овал 240"/>
          <p:cNvSpPr/>
          <p:nvPr/>
        </p:nvSpPr>
        <p:spPr>
          <a:xfrm flipH="1" flipV="1">
            <a:off x="1544663" y="1800634"/>
            <a:ext cx="237133" cy="126065"/>
          </a:xfrm>
          <a:prstGeom prst="ellipse">
            <a:avLst/>
          </a:prstGeom>
          <a:solidFill>
            <a:srgbClr val="99FA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2" name="Овал 241"/>
          <p:cNvSpPr/>
          <p:nvPr/>
        </p:nvSpPr>
        <p:spPr>
          <a:xfrm flipH="1" flipV="1">
            <a:off x="1008533" y="1810486"/>
            <a:ext cx="237133" cy="126065"/>
          </a:xfrm>
          <a:prstGeom prst="ellipse">
            <a:avLst/>
          </a:prstGeom>
          <a:solidFill>
            <a:srgbClr val="99FA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3" name="Прямоугольник 242"/>
          <p:cNvSpPr/>
          <p:nvPr/>
        </p:nvSpPr>
        <p:spPr>
          <a:xfrm rot="5400000" flipH="1" flipV="1">
            <a:off x="2520653" y="3559107"/>
            <a:ext cx="208223" cy="78638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244" name="Овал 243"/>
          <p:cNvSpPr/>
          <p:nvPr/>
        </p:nvSpPr>
        <p:spPr>
          <a:xfrm flipH="1" flipV="1">
            <a:off x="2515745" y="3655522"/>
            <a:ext cx="241939" cy="168401"/>
          </a:xfrm>
          <a:prstGeom prst="ellipse">
            <a:avLst/>
          </a:prstGeom>
          <a:solidFill>
            <a:srgbClr val="7C7C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Прямоугольник 244"/>
          <p:cNvSpPr/>
          <p:nvPr/>
        </p:nvSpPr>
        <p:spPr>
          <a:xfrm flipH="1" flipV="1">
            <a:off x="2593478" y="4064963"/>
            <a:ext cx="140130" cy="101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6" name="Прямоугольник 245"/>
          <p:cNvSpPr/>
          <p:nvPr/>
        </p:nvSpPr>
        <p:spPr>
          <a:xfrm rot="5400000" flipH="1" flipV="1">
            <a:off x="3708600" y="3558461"/>
            <a:ext cx="208223" cy="78638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247" name="Овал 246"/>
          <p:cNvSpPr/>
          <p:nvPr/>
        </p:nvSpPr>
        <p:spPr>
          <a:xfrm flipH="1" flipV="1">
            <a:off x="3703692" y="3654876"/>
            <a:ext cx="241939" cy="168401"/>
          </a:xfrm>
          <a:prstGeom prst="ellipse">
            <a:avLst/>
          </a:prstGeom>
          <a:solidFill>
            <a:srgbClr val="7C7C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" name="Прямоугольник 247"/>
          <p:cNvSpPr/>
          <p:nvPr/>
        </p:nvSpPr>
        <p:spPr>
          <a:xfrm flipH="1" flipV="1">
            <a:off x="3781425" y="4064317"/>
            <a:ext cx="140130" cy="101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9" name="Прямоугольник 248"/>
          <p:cNvSpPr/>
          <p:nvPr/>
        </p:nvSpPr>
        <p:spPr>
          <a:xfrm flipH="1" flipV="1">
            <a:off x="662884" y="2373009"/>
            <a:ext cx="285953" cy="486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265" name="Прямоугольник 264"/>
          <p:cNvSpPr/>
          <p:nvPr/>
        </p:nvSpPr>
        <p:spPr>
          <a:xfrm>
            <a:off x="6694246" y="2019004"/>
            <a:ext cx="219487" cy="1739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266" name="TextBox 265"/>
          <p:cNvSpPr txBox="1"/>
          <p:nvPr/>
        </p:nvSpPr>
        <p:spPr>
          <a:xfrm>
            <a:off x="6983894" y="2008218"/>
            <a:ext cx="18939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Зона хранения (стеллажи)</a:t>
            </a:r>
          </a:p>
        </p:txBody>
      </p:sp>
      <p:sp>
        <p:nvSpPr>
          <p:cNvPr id="267" name="Прямоугольник 266"/>
          <p:cNvSpPr/>
          <p:nvPr/>
        </p:nvSpPr>
        <p:spPr>
          <a:xfrm>
            <a:off x="6694246" y="2672591"/>
            <a:ext cx="219487" cy="173944"/>
          </a:xfrm>
          <a:prstGeom prst="rect">
            <a:avLst/>
          </a:prstGeom>
          <a:solidFill>
            <a:srgbClr val="7C7C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268" name="TextBox 267"/>
          <p:cNvSpPr txBox="1"/>
          <p:nvPr/>
        </p:nvSpPr>
        <p:spPr>
          <a:xfrm>
            <a:off x="6983894" y="2577082"/>
            <a:ext cx="1727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Технологическая зона</a:t>
            </a:r>
          </a:p>
          <a:p>
            <a:r>
              <a:rPr lang="ru-RU" sz="1200" dirty="0"/>
              <a:t>(зона работы с ручным </a:t>
            </a:r>
          </a:p>
          <a:p>
            <a:r>
              <a:rPr lang="ru-RU" sz="1200" dirty="0"/>
              <a:t>инструментом) </a:t>
            </a:r>
          </a:p>
        </p:txBody>
      </p:sp>
      <p:sp>
        <p:nvSpPr>
          <p:cNvPr id="269" name="Прямоугольник 268"/>
          <p:cNvSpPr/>
          <p:nvPr/>
        </p:nvSpPr>
        <p:spPr>
          <a:xfrm>
            <a:off x="6694246" y="2328895"/>
            <a:ext cx="219487" cy="1739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270" name="TextBox 269"/>
          <p:cNvSpPr txBox="1"/>
          <p:nvPr/>
        </p:nvSpPr>
        <p:spPr>
          <a:xfrm>
            <a:off x="6950271" y="2316043"/>
            <a:ext cx="1730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Зона хранения (шкафы)</a:t>
            </a:r>
          </a:p>
        </p:txBody>
      </p:sp>
      <p:sp>
        <p:nvSpPr>
          <p:cNvPr id="271" name="Прямоугольник 270"/>
          <p:cNvSpPr/>
          <p:nvPr/>
        </p:nvSpPr>
        <p:spPr>
          <a:xfrm>
            <a:off x="6680075" y="3093952"/>
            <a:ext cx="219487" cy="1739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272" name="TextBox 271"/>
          <p:cNvSpPr txBox="1"/>
          <p:nvPr/>
        </p:nvSpPr>
        <p:spPr>
          <a:xfrm>
            <a:off x="6945491" y="3028748"/>
            <a:ext cx="2068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/>
              <a:t>Грифельно</a:t>
            </a:r>
            <a:r>
              <a:rPr lang="ru-RU" sz="1200" dirty="0"/>
              <a:t>-магнитная доска,</a:t>
            </a:r>
          </a:p>
          <a:p>
            <a:r>
              <a:rPr lang="ru-RU" sz="1200" dirty="0"/>
              <a:t>экран для проектора</a:t>
            </a:r>
          </a:p>
        </p:txBody>
      </p:sp>
      <p:sp>
        <p:nvSpPr>
          <p:cNvPr id="273" name="Прямоугольник 272"/>
          <p:cNvSpPr/>
          <p:nvPr/>
        </p:nvSpPr>
        <p:spPr>
          <a:xfrm>
            <a:off x="6677181" y="3405063"/>
            <a:ext cx="219487" cy="17394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274" name="TextBox 273"/>
          <p:cNvSpPr txBox="1"/>
          <p:nvPr/>
        </p:nvSpPr>
        <p:spPr>
          <a:xfrm>
            <a:off x="6954795" y="3311691"/>
            <a:ext cx="1667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Зона конструирования</a:t>
            </a:r>
          </a:p>
          <a:p>
            <a:r>
              <a:rPr lang="ru-RU" sz="1200" dirty="0"/>
              <a:t>и робототехники</a:t>
            </a:r>
          </a:p>
        </p:txBody>
      </p:sp>
      <p:sp>
        <p:nvSpPr>
          <p:cNvPr id="275" name="Прямоугольник 274"/>
          <p:cNvSpPr/>
          <p:nvPr/>
        </p:nvSpPr>
        <p:spPr>
          <a:xfrm>
            <a:off x="6675821" y="3810025"/>
            <a:ext cx="219487" cy="173944"/>
          </a:xfrm>
          <a:prstGeom prst="rect">
            <a:avLst/>
          </a:prstGeom>
          <a:solidFill>
            <a:srgbClr val="99FA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276" name="TextBox 275"/>
          <p:cNvSpPr txBox="1"/>
          <p:nvPr/>
        </p:nvSpPr>
        <p:spPr>
          <a:xfrm>
            <a:off x="6964583" y="3711230"/>
            <a:ext cx="1592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Зона информатики </a:t>
            </a:r>
          </a:p>
          <a:p>
            <a:r>
              <a:rPr lang="ru-RU" sz="1200" dirty="0"/>
              <a:t>и программирования</a:t>
            </a:r>
          </a:p>
        </p:txBody>
      </p:sp>
      <p:sp>
        <p:nvSpPr>
          <p:cNvPr id="278" name="Прямоугольник 277"/>
          <p:cNvSpPr/>
          <p:nvPr/>
        </p:nvSpPr>
        <p:spPr>
          <a:xfrm>
            <a:off x="6685445" y="1728854"/>
            <a:ext cx="219487" cy="173944"/>
          </a:xfrm>
          <a:prstGeom prst="rect">
            <a:avLst/>
          </a:prstGeom>
          <a:solidFill>
            <a:srgbClr val="F3F8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279" name="TextBox 278"/>
          <p:cNvSpPr txBox="1"/>
          <p:nvPr/>
        </p:nvSpPr>
        <p:spPr>
          <a:xfrm>
            <a:off x="6913732" y="1692619"/>
            <a:ext cx="1669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Рабочая зона педагога</a:t>
            </a:r>
          </a:p>
        </p:txBody>
      </p:sp>
      <p:sp>
        <p:nvSpPr>
          <p:cNvPr id="280" name="Прямоугольник 279"/>
          <p:cNvSpPr/>
          <p:nvPr/>
        </p:nvSpPr>
        <p:spPr>
          <a:xfrm flipH="1" flipV="1">
            <a:off x="4472394" y="3810024"/>
            <a:ext cx="688332" cy="2542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281" name="TextBox 280"/>
          <p:cNvSpPr txBox="1"/>
          <p:nvPr/>
        </p:nvSpPr>
        <p:spPr>
          <a:xfrm>
            <a:off x="2676344" y="768904"/>
            <a:ext cx="398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Лаборатория технологическая 52,6 м² </a:t>
            </a:r>
          </a:p>
        </p:txBody>
      </p:sp>
      <p:sp>
        <p:nvSpPr>
          <p:cNvPr id="97" name="Прямоугольник 96"/>
          <p:cNvSpPr/>
          <p:nvPr/>
        </p:nvSpPr>
        <p:spPr>
          <a:xfrm flipH="1" flipV="1">
            <a:off x="2819368" y="1461195"/>
            <a:ext cx="140130" cy="101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842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846301"/>
              </p:ext>
            </p:extLst>
          </p:nvPr>
        </p:nvGraphicFramePr>
        <p:xfrm>
          <a:off x="628650" y="1231900"/>
          <a:ext cx="7886700" cy="26824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9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0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4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8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75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61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61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37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823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№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п/п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Наименование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Ссылка на фото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Техническая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характеристики</a:t>
                      </a:r>
                      <a:br>
                        <a:rPr lang="ru-RU" sz="1000" u="none" strike="noStrike">
                          <a:effectLst/>
                        </a:rPr>
                      </a:b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Цвет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Количество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Цена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за единицу, руб.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Общая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стоимость, руб.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62" marR="8462" marT="8462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4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Стол демонстрационный 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для кабинета физики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sng" strike="noStrike" dirty="0">
                          <a:effectLst/>
                          <a:hlinkClick r:id="rId2"/>
                        </a:rPr>
                        <a:t>http://www.rosmet.com/catalog/school/spec/70/</a:t>
                      </a:r>
                      <a:endParaRPr lang="en-US" sz="10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/>
                      </a:endParaRPr>
                    </a:p>
                  </a:txBody>
                  <a:tcPr marL="8462" marR="8462" marT="846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2400х750х880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Светло-серый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62" marR="8462" marT="84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16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Стол ученический  2-х местный регулируемый на прямоугольной трубе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sng" strike="noStrike">
                          <a:effectLst/>
                          <a:hlinkClick r:id="rId3"/>
                        </a:rPr>
                        <a:t>https://sveto.ru/katalog/mebel-i-oborudovanie-dlya-detskih-obrazovatelnyh-uchrezhdenij/shkolnaya-mebel/stoly-uchenicheskie/stoly-uchenicheskie-dvuhmestnye-reguliruemye/stol-uchenicheskij-2m-reg-na-pryamougolnoj-trube</a:t>
                      </a:r>
                      <a:endParaRPr lang="en-US" sz="1000" b="0" i="0" u="sng" strike="noStrike">
                        <a:solidFill>
                          <a:srgbClr val="0563C1"/>
                        </a:solidFill>
                        <a:effectLst/>
                        <a:latin typeface="Times New Roman"/>
                      </a:endParaRPr>
                    </a:p>
                  </a:txBody>
                  <a:tcPr marL="8462" marR="8462" marT="846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1200х500х</a:t>
                      </a:r>
                      <a:r>
                        <a:rPr lang="en-US" sz="1000" u="none" strike="noStrike">
                          <a:effectLst/>
                        </a:rPr>
                        <a:t>H460/520/580/640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Светло-серый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62" marR="8462" marT="846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62" marR="8462" marT="84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187624" y="267494"/>
            <a:ext cx="6858000" cy="3438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Пояснения по оснащению мебелью (пример)</a:t>
            </a:r>
          </a:p>
        </p:txBody>
      </p:sp>
    </p:spTree>
    <p:extLst>
      <p:ext uri="{BB962C8B-B14F-4D97-AF65-F5344CB8AC3E}">
        <p14:creationId xmlns:p14="http://schemas.microsoft.com/office/powerpoint/2010/main" val="3028627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1471"/>
            <a:ext cx="864096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Дорожная карта создания и организации работы</a:t>
            </a:r>
            <a:b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Центров «Точка роста» в 2021 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540294"/>
              </p:ext>
            </p:extLst>
          </p:nvPr>
        </p:nvGraphicFramePr>
        <p:xfrm>
          <a:off x="71500" y="627535"/>
          <a:ext cx="9000999" cy="441690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90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0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1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26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96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9711"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Мероприятие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плановая дата выполнения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Школа 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ТУ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примечание</a:t>
                      </a:r>
                    </a:p>
                  </a:txBody>
                  <a:tcPr marL="1729" marR="1729" marT="1729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6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Размещение на сайте ОУ вкладки о создании Центра «Точка роста» естественнонаучной и технологической направленностей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25.02.2021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Используется логотип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Используется логотип, </a:t>
                      </a:r>
                    </a:p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указывается</a:t>
                      </a:r>
                    </a:p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перечень школ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29" marR="1729" marT="1729" marB="0"/>
                </a:tc>
                <a:extLst>
                  <a:ext uri="{0D108BD9-81ED-4DB2-BD59-A6C34878D82A}">
                    <a16:rowId xmlns:a16="http://schemas.microsoft.com/office/drawing/2014/main" val="2730686237"/>
                  </a:ext>
                </a:extLst>
              </a:tr>
              <a:tr h="6008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dirty="0"/>
                        <a:t>Назначение  руководителя (куратора), ответственного за функционирование и развитие Центра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25.02.2021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Приказ, размещение на сайте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Приказ,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размещение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сайте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29" marR="1729" marT="1729" marB="0"/>
                </a:tc>
                <a:extLst>
                  <a:ext uri="{0D108BD9-81ED-4DB2-BD59-A6C34878D82A}">
                    <a16:rowId xmlns:a16="http://schemas.microsoft.com/office/drawing/2014/main" val="3249083348"/>
                  </a:ext>
                </a:extLst>
              </a:tr>
              <a:tr h="7182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и утверждение дорожной карты по созданию и организации работы Центров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25.02.2021</a:t>
                      </a:r>
                    </a:p>
                    <a:p>
                      <a:pPr algn="ctr" fontAlgn="t"/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Приказ, размещение на сайте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Приказ,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размещение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сайте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Распоряжение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МОиНСО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от 19.02.21 </a:t>
                      </a:r>
                    </a:p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 175-р</a:t>
                      </a:r>
                    </a:p>
                  </a:txBody>
                  <a:tcPr marL="1729" marR="1729" marT="1729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57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Утверждение медиаплана информационного сопровождения создания и функционирования Центра на основе регионального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28.02.2021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Информация о подготовке Центра направляется в ТУ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Медиаплан в равной степени затрагивает работу по подготовке каждого Центра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Не реже одного раза в три недели</a:t>
                      </a:r>
                    </a:p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Распоряжение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МОиНСО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18.02.21 </a:t>
                      </a:r>
                    </a:p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 168-р</a:t>
                      </a:r>
                    </a:p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729" marR="1729" marT="172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8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Определение помещений школы, в которых будет располагаться Центр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28.02.2021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n-lt"/>
                        </a:rPr>
                        <a:t>Осуществляется совместно с ТУ, ОМС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n-lt"/>
                        </a:rPr>
                        <a:t>Осуществляется совместно с ОМС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Осуществляется совместно</a:t>
                      </a:r>
                    </a:p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  с ОМС</a:t>
                      </a:r>
                    </a:p>
                  </a:txBody>
                  <a:tcPr marL="1729" marR="1729" marT="1729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4756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1471"/>
            <a:ext cx="864096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Дорожная карта создания и организации работы</a:t>
            </a:r>
            <a:b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Центров «Точка роста» в 2021 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445871"/>
              </p:ext>
            </p:extLst>
          </p:nvPr>
        </p:nvGraphicFramePr>
        <p:xfrm>
          <a:off x="35169" y="411510"/>
          <a:ext cx="9036495" cy="457617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1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3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1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6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59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7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0788"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Мероприятие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плановая дата выполнения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Школа 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ТУ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примечание</a:t>
                      </a:r>
                    </a:p>
                  </a:txBody>
                  <a:tcPr marL="1729" marR="1729" marT="1729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8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6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Разработка и согласование с министерством дизайн-проекта Центров</a:t>
                      </a:r>
                    </a:p>
                  </a:txBody>
                  <a:tcPr marL="15557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10.03.2021-20.03.2021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</a:rPr>
                        <a:t>Осуществляется совместно  с ТУ, ОМС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</a:rPr>
                        <a:t>Осуществляется совместно  </a:t>
                      </a:r>
                    </a:p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</a:rPr>
                        <a:t>с ОМС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 (по графику, составленному министерством)</a:t>
                      </a:r>
                    </a:p>
                  </a:txBody>
                  <a:tcPr marL="1729" marR="1729" marT="1729" marB="0"/>
                </a:tc>
                <a:extLst>
                  <a:ext uri="{0D108BD9-81ED-4DB2-BD59-A6C34878D82A}">
                    <a16:rowId xmlns:a16="http://schemas.microsoft.com/office/drawing/2014/main" val="2730686237"/>
                  </a:ext>
                </a:extLst>
              </a:tr>
              <a:tr h="12619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и утверждение Положения о Центре, размещение на сайте ОУ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01.03.2021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Размещение на сайте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 соответствия нормативным документам 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Распоряжения </a:t>
                      </a:r>
                    </a:p>
                    <a:p>
                      <a:pPr algn="ctr" fontAlgn="t"/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Минпросвещения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от 12.01.21 № 6,</a:t>
                      </a:r>
                    </a:p>
                    <a:p>
                      <a:pPr algn="ctr" fontAlgn="t"/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МОиН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</a:t>
                      </a:r>
                    </a:p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от 18.12.2020</a:t>
                      </a:r>
                    </a:p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№ 1142/1-р</a:t>
                      </a:r>
                    </a:p>
                  </a:txBody>
                  <a:tcPr marL="1729" marR="1729" marT="1729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18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Внесение изменений в локальные акты об оплате труда работников в случае установления доплат педагогическим и управленческим работникам Центра 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25.02.2021-31.08.2021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Приказ, размещение </a:t>
                      </a:r>
                    </a:p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сайте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 соответствия нормативным документам 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29" marR="1729" marT="172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98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Определение </a:t>
                      </a:r>
                      <a:r>
                        <a:rPr lang="ru-RU" sz="1400" dirty="0"/>
                        <a:t>перечня, разработка и корректировка образовательных программ, которые с 2021-2022 учебного года будут реализовываться на базе Центра «Точка роста»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28.02.2021-20.08.2021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Размещение </a:t>
                      </a:r>
                    </a:p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сайте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 выполнения мероприятия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n-lt"/>
                        </a:rPr>
                        <a:t>Физика, химия, биология, окружающий мир, внеурочная деятельность</a:t>
                      </a:r>
                    </a:p>
                  </a:txBody>
                  <a:tcPr marL="1729" marR="1729" marT="1729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5235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/>
          <p:nvPr/>
        </p:nvSpPr>
        <p:spPr>
          <a:xfrm>
            <a:off x="869441" y="51470"/>
            <a:ext cx="7560840" cy="41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99"/>
              </a:buClr>
              <a:buSzPts val="2400"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Показатели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реализации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НП «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Образование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РП «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Современная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школа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sz="13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7" name="Google Shape;107;p4"/>
          <p:cNvGraphicFramePr/>
          <p:nvPr>
            <p:extLst>
              <p:ext uri="{D42A27DB-BD31-4B8C-83A1-F6EECF244321}">
                <p14:modId xmlns:p14="http://schemas.microsoft.com/office/powerpoint/2010/main" val="1067187396"/>
              </p:ext>
            </p:extLst>
          </p:nvPr>
        </p:nvGraphicFramePr>
        <p:xfrm>
          <a:off x="251520" y="555526"/>
          <a:ext cx="8805374" cy="446366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1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7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7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7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77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054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5673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100" b="1" i="0" u="none" strike="noStrike" cap="none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Показатели</a:t>
                      </a:r>
                      <a:endParaRPr sz="1000" dirty="0"/>
                    </a:p>
                  </a:txBody>
                  <a:tcPr marL="68588" marR="68588" marT="34256" marB="3425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r>
                        <a:rPr lang="en-US" sz="9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endParaRPr sz="1000" dirty="0"/>
                    </a:p>
                  </a:txBody>
                  <a:tcPr marL="68588" marR="68588" marT="34256" marB="3425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</a:t>
                      </a:r>
                      <a:r>
                        <a:rPr lang="en-US" sz="9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r>
                        <a:rPr lang="en-US" sz="900" b="1" i="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(план)</a:t>
                      </a:r>
                      <a:endParaRPr sz="1000"/>
                    </a:p>
                  </a:txBody>
                  <a:tcPr marL="68588" marR="68588" marT="34256" marB="3425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2024 (план)</a:t>
                      </a:r>
                      <a:endParaRPr sz="1000"/>
                    </a:p>
                  </a:txBody>
                  <a:tcPr marL="68588" marR="68588" marT="34256" marB="3425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Содержательные </a:t>
                      </a:r>
                      <a:endParaRPr sz="10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изменения в 2020</a:t>
                      </a:r>
                      <a:r>
                        <a:rPr lang="en-US" sz="14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-2021</a:t>
                      </a:r>
                      <a:r>
                        <a:rPr lang="en-US" sz="1400" b="1" i="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год</a:t>
                      </a:r>
                      <a:r>
                        <a:rPr lang="en-US" sz="14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ах</a:t>
                      </a:r>
                      <a:endParaRPr sz="1000"/>
                    </a:p>
                  </a:txBody>
                  <a:tcPr marL="68588" marR="68588" marT="34256" marB="3425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9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900" b="1" i="0" u="none" strike="noStrike" cap="none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План</a:t>
                      </a:r>
                      <a:endParaRPr sz="1000" dirty="0"/>
                    </a:p>
                  </a:txBody>
                  <a:tcPr marL="68588" marR="68588" marT="34256" marB="3425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Факт</a:t>
                      </a:r>
                      <a:endParaRPr sz="1000"/>
                    </a:p>
                  </a:txBody>
                  <a:tcPr marL="68588" marR="68588" marT="34256" marB="3425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 </a:t>
                      </a:r>
                      <a:r>
                        <a:rPr lang="en-US" sz="900" b="1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</a:t>
                      </a:r>
                      <a:r>
                        <a:rPr lang="en-US" sz="900" b="1" i="0" u="none" strike="noStrike" cap="none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ости</a:t>
                      </a:r>
                      <a:r>
                        <a:rPr lang="en-US" sz="900" b="1" i="0" u="none" strike="noStrike" cap="none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900" b="1" i="0" u="none" strike="noStrike" cap="none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900" b="1" i="0" u="none" strike="noStrike" cap="none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жения</a:t>
                      </a:r>
                      <a:endParaRPr sz="1000" dirty="0"/>
                    </a:p>
                  </a:txBody>
                  <a:tcPr marL="68588" marR="68588" marT="34256" marB="3425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8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en-US" sz="1000" b="1" i="0" u="none" strike="noStrike" cap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Число</a:t>
                      </a:r>
                      <a:r>
                        <a:rPr lang="en-US" sz="1000" b="1" i="0" u="none" strike="noStrike" cap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00" b="1" i="0" u="none" strike="noStrike" cap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общеобразовательных</a:t>
                      </a:r>
                      <a:r>
                        <a:rPr lang="en-US" sz="1000" b="1" i="0" u="none" strike="noStrike" cap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00" b="1" i="0" u="none" strike="noStrike" cap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организаций</a:t>
                      </a:r>
                      <a:r>
                        <a:rPr lang="en-US" sz="1000" b="1" i="0" u="none" strike="noStrike" cap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1000" b="1" i="0" u="none" strike="noStrike" cap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расположенных</a:t>
                      </a:r>
                      <a:r>
                        <a:rPr lang="en-US" sz="1000" b="1" i="0" u="none" strike="noStrike" cap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в </a:t>
                      </a:r>
                      <a:r>
                        <a:rPr lang="en-US" sz="1000" b="1" i="0" u="none" strike="noStrike" cap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сельской</a:t>
                      </a:r>
                      <a:r>
                        <a:rPr lang="en-US" sz="1000" b="1" i="0" u="none" strike="noStrike" cap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00" b="1" i="0" u="none" strike="noStrike" cap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местности</a:t>
                      </a:r>
                      <a:r>
                        <a:rPr lang="en-US" sz="1000" b="1" i="0" u="none" strike="noStrike" cap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и </a:t>
                      </a:r>
                      <a:r>
                        <a:rPr lang="en-US" sz="1000" b="1" i="0" u="none" strike="noStrike" cap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малых</a:t>
                      </a:r>
                      <a:r>
                        <a:rPr lang="en-US" sz="1000" b="1" i="0" u="none" strike="noStrike" cap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00" b="1" i="0" u="none" strike="noStrike" cap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городах</a:t>
                      </a:r>
                      <a:r>
                        <a:rPr lang="en-US" sz="1000" b="1" i="0" u="none" strike="noStrike" cap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1000" b="1" i="0" u="none" strike="noStrike" cap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обновивших</a:t>
                      </a:r>
                      <a:r>
                        <a:rPr lang="en-US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00" b="1" i="0" u="none" strike="noStrike" cap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материально-техническую</a:t>
                      </a:r>
                      <a:r>
                        <a:rPr lang="en-US" sz="1000" b="1" i="0" u="none" strike="noStrike" cap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00" b="1" i="0" u="none" strike="noStrike" cap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базу</a:t>
                      </a:r>
                      <a:r>
                        <a:rPr lang="en-US" sz="1000" b="1" i="0" u="none" strike="noStrike" cap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00" b="1" i="0" u="none" strike="noStrike" cap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для</a:t>
                      </a:r>
                      <a:r>
                        <a:rPr lang="en-US" sz="1000" b="1" i="0" u="none" strike="noStrike" cap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00" b="1" i="0" u="none" strike="noStrike" cap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реализации</a:t>
                      </a:r>
                      <a:r>
                        <a:rPr lang="en-US" sz="1000" b="1" i="0" u="none" strike="noStrike" cap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00" b="1" i="0" u="none" strike="noStrike" cap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основных</a:t>
                      </a:r>
                      <a:r>
                        <a:rPr lang="en-US" sz="1000" b="1" i="0" u="none" strike="noStrike" cap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и </a:t>
                      </a:r>
                      <a:r>
                        <a:rPr lang="en-US" sz="1000" b="1" i="0" u="none" strike="noStrike" cap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дополнительных</a:t>
                      </a:r>
                      <a:r>
                        <a:rPr lang="en-US" sz="1000" b="1" i="0" u="none" strike="noStrike" cap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00" b="1" i="0" u="none" strike="noStrike" cap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общеобразовательных</a:t>
                      </a:r>
                      <a:r>
                        <a:rPr lang="en-US" sz="1000" b="1" i="0" u="none" strike="noStrike" cap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00" b="1" i="0" u="none" strike="noStrike" cap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программ</a:t>
                      </a:r>
                      <a:endParaRPr lang="ru-RU" sz="1000" b="1" i="0" u="none" strike="noStrike" cap="none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en-US" sz="1000" b="1" i="0" u="none" strike="noStrike" cap="none" dirty="0" err="1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естественнонаучного</a:t>
                      </a:r>
                      <a:r>
                        <a:rPr lang="en-US" sz="1000" b="1" i="0" u="none" strike="noStrike" cap="none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и </a:t>
                      </a:r>
                      <a:r>
                        <a:rPr lang="en-US" sz="1000" b="1" i="0" u="none" strike="noStrike" cap="none" dirty="0" err="1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гуманитарного</a:t>
                      </a:r>
                      <a:r>
                        <a:rPr lang="en-US" sz="1000" b="1" i="0" u="none" strike="noStrike" cap="none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00" b="1" i="0" u="none" strike="noStrike" cap="none" dirty="0" err="1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профилей</a:t>
                      </a:r>
                      <a:endParaRPr lang="ru-RU" sz="1000" b="1" i="0" u="none" strike="noStrike" cap="none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300"/>
                        <a:buFont typeface="Times New Roman"/>
                        <a:buNone/>
                      </a:pPr>
                      <a:endParaRPr lang="ru-RU" sz="500" b="1" i="0" u="none" dirty="0">
                        <a:solidFill>
                          <a:srgbClr val="002060"/>
                        </a:solidFill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en-US" sz="1000" b="1" i="0" u="none" dirty="0" err="1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цифрового</a:t>
                      </a:r>
                      <a:r>
                        <a:rPr lang="en-US" sz="1000" b="1" i="0" u="none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1000" b="1" i="0" u="none" dirty="0" err="1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естественнонаучного</a:t>
                      </a:r>
                      <a:r>
                        <a:rPr lang="en-US" sz="1000" b="1" i="0" u="none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lang="ru-RU" sz="1000" b="1" i="0" u="none" dirty="0">
                        <a:solidFill>
                          <a:srgbClr val="002060"/>
                        </a:solidFill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en-US" sz="1000" b="1" i="0" u="none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 </a:t>
                      </a:r>
                      <a:r>
                        <a:rPr lang="en-US" sz="1000" b="1" i="0" u="none" dirty="0" err="1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гуманитарного</a:t>
                      </a:r>
                      <a:r>
                        <a:rPr lang="en-US" sz="1000" b="1" i="0" u="none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00" b="1" i="0" u="none" dirty="0" err="1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профилей</a:t>
                      </a:r>
                      <a:r>
                        <a:rPr lang="en-US" sz="1000" b="1" i="0" u="none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lang="ru-RU" sz="1000" b="1" i="0" u="none" dirty="0">
                        <a:solidFill>
                          <a:srgbClr val="002060"/>
                        </a:solidFill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300"/>
                        <a:buFont typeface="Times New Roman"/>
                        <a:buNone/>
                        <a:tabLst/>
                        <a:defRPr/>
                      </a:pPr>
                      <a:r>
                        <a:rPr lang="en-US" sz="1000" b="1" i="0" u="none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(в «</a:t>
                      </a:r>
                      <a:r>
                        <a:rPr lang="en-US" sz="1000" b="1" i="0" u="none" dirty="0" err="1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Точках</a:t>
                      </a:r>
                      <a:r>
                        <a:rPr lang="en-US" sz="1000" b="1" i="0" u="none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00" b="1" i="0" u="none" dirty="0" err="1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роста</a:t>
                      </a:r>
                      <a:r>
                        <a:rPr lang="en-US" sz="1000" b="1" i="0" u="none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»)</a:t>
                      </a:r>
                      <a:endParaRPr lang="ru-RU" sz="1000" b="1" i="0" u="none" dirty="0">
                        <a:solidFill>
                          <a:srgbClr val="002060"/>
                        </a:solidFill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300"/>
                        <a:buFont typeface="Times New Roman"/>
                        <a:buNone/>
                        <a:tabLst/>
                        <a:defRPr/>
                      </a:pPr>
                      <a:r>
                        <a:rPr lang="en-US" sz="1000" b="1" i="0" u="none" strike="noStrike" cap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нарастающим</a:t>
                      </a:r>
                      <a:r>
                        <a:rPr lang="en-US" sz="1000" b="1" i="0" u="none" strike="noStrike" cap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00" b="1" i="0" u="none" strike="noStrike" cap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итогом</a:t>
                      </a:r>
                      <a:r>
                        <a:rPr lang="ru-RU" sz="1000" b="1" i="0" u="none" strike="noStrike" cap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</a:t>
                      </a:r>
                      <a:r>
                        <a:rPr lang="en-US" sz="1000" b="1" i="0" u="none" strike="noStrike" cap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00" b="1" i="1" u="none" strike="noStrike" cap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ед</a:t>
                      </a:r>
                      <a:r>
                        <a:rPr lang="en-US" sz="1000" b="1" i="1" u="none" strike="noStrike" cap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lang="ru-RU" sz="1000" b="1" i="1" u="none" strike="noStrike" cap="none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4000" marR="270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87</a:t>
                      </a:r>
                      <a:endParaRPr sz="10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87</a:t>
                      </a:r>
                      <a:endParaRPr sz="10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100%</a:t>
                      </a:r>
                      <a:endParaRPr sz="10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</a:t>
                      </a:r>
                      <a:endParaRPr sz="10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190</a:t>
                      </a:r>
                      <a:endParaRPr sz="10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Задача «Точек роста»-2021.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К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оррекция рабочих программ по: </a:t>
                      </a:r>
                    </a:p>
                    <a:p>
                      <a:pPr marL="179388" marR="0" lvl="0" indent="-17938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Symbol" panose="05050102010706020507" pitchFamily="18" charset="2"/>
                        <a:buChar char=""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физике, химии, биологии в части практических занятий </a:t>
                      </a:r>
                      <a:r>
                        <a:rPr lang="ru-RU" sz="10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(их увеличение и использование реальных и цифровых лабораторий);</a:t>
                      </a:r>
                    </a:p>
                    <a:p>
                      <a:pPr marL="179388" marR="0" lvl="0" indent="-17938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Symbol" panose="05050102010706020507" pitchFamily="18" charset="2"/>
                        <a:buChar char=""/>
                        <a:tabLst/>
                        <a:defRPr/>
                      </a:pP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технологии</a:t>
                      </a:r>
                      <a:r>
                        <a:rPr lang="ru-RU" sz="1000" b="0" i="0" u="none" strike="noStrike" cap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, информатике в части использования наборов по </a:t>
                      </a:r>
                      <a:r>
                        <a:rPr lang="ru-RU" sz="1000" b="0" i="0" u="none" strike="noStrike" cap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механике, </a:t>
                      </a:r>
                      <a:r>
                        <a:rPr lang="ru-RU" sz="1000" b="0" i="0" u="none" strike="noStrike" cap="none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мехатронике</a:t>
                      </a:r>
                      <a:r>
                        <a:rPr lang="ru-RU" sz="1000" b="0" i="0" u="none" strike="noStrike" cap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и робототехнике.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endParaRPr lang="ru-RU" sz="800" b="0" i="0" u="none" strike="noStrike" cap="non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0" indent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</a:rPr>
                        <a:t>Функциональные зоны в школе: </a:t>
                      </a:r>
                    </a:p>
                    <a:p>
                      <a:pPr marL="180975" indent="-180975">
                        <a:buAutoNum type="arabicPeriod"/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</a:rPr>
                        <a:t>на базе предметных кабинетов (физики, химии, биологии) или на базе общего кабинета-лаборатории и лаборантской (исходя из инфраструктурных возможностей школы, от 1 до 3 помещений), в случае отсутствия предметных кабинетов (физики, химии, биологии);</a:t>
                      </a:r>
                    </a:p>
                    <a:p>
                      <a:pPr marL="180975" indent="-180975">
                        <a:buAutoNum type="arabicPeriod"/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</a:rPr>
                        <a:t>на базе кабинетов технологии и (или) информатики (исходя из инфраструктурных возможностей школы, от 1 до 2 помещений).</a:t>
                      </a:r>
                    </a:p>
                    <a:p>
                      <a:pPr marL="180975" indent="-180975">
                        <a:buAutoNum type="arabicPeriod"/>
                      </a:pPr>
                      <a:endParaRPr lang="ru-RU" sz="800" b="1" dirty="0">
                        <a:solidFill>
                          <a:srgbClr val="0000FF"/>
                        </a:solidFill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hlinkClick r:id="rId3"/>
                        </a:rPr>
                        <a:t>Методические рекомендации по созданию Центров утверждены</a:t>
                      </a:r>
                      <a:r>
                        <a:rPr lang="ru-RU" sz="1200" b="1" baseline="0" dirty="0">
                          <a:solidFill>
                            <a:srgbClr val="FF0000"/>
                          </a:solidFill>
                          <a:hlinkClick r:id="rId3"/>
                        </a:rPr>
                        <a:t> р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hlinkClick r:id="rId3"/>
                        </a:rPr>
                        <a:t>аспоряжением Министерства просвещения РФ от 12.01.2021 № Р-6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352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en-US" sz="1000" b="1" i="0" u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Численность</a:t>
                      </a:r>
                      <a:r>
                        <a:rPr lang="en-US" sz="1000" b="1" i="0" u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00" b="1" i="0" u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обучающихся</a:t>
                      </a:r>
                      <a:r>
                        <a:rPr lang="en-US" sz="1000" b="1" i="0" u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1000" b="1" i="0" u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охваченных</a:t>
                      </a:r>
                      <a:r>
                        <a:rPr lang="en-US" sz="1000" b="1" i="0" u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00" b="1" i="0" u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основными</a:t>
                      </a:r>
                      <a:r>
                        <a:rPr lang="en-US" sz="1000" b="1" i="0" u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и </a:t>
                      </a:r>
                      <a:r>
                        <a:rPr lang="en-US" sz="1000" b="1" i="0" u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дополнительными</a:t>
                      </a:r>
                      <a:r>
                        <a:rPr lang="en-US" sz="1000" b="1" i="0" u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00" b="1" i="0" u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общеобразовательными</a:t>
                      </a:r>
                      <a:r>
                        <a:rPr lang="en-US" sz="1000" b="1" i="0" u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00" b="1" i="0" u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программами</a:t>
                      </a:r>
                      <a:r>
                        <a:rPr lang="en-US" sz="1000" b="1" i="0" u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00" b="1" i="0" u="none" dirty="0" err="1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цифрового</a:t>
                      </a:r>
                      <a:r>
                        <a:rPr lang="en-US" sz="1000" b="1" i="0" u="none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1000" b="1" i="0" u="none" dirty="0" err="1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естественнонаучного</a:t>
                      </a:r>
                      <a:r>
                        <a:rPr lang="en-US" sz="1000" b="1" i="0" u="none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и </a:t>
                      </a:r>
                      <a:r>
                        <a:rPr lang="en-US" sz="1000" b="1" i="0" u="none" dirty="0" err="1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гуманитарного</a:t>
                      </a:r>
                      <a:r>
                        <a:rPr lang="en-US" sz="1000" b="1" i="0" u="none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00" b="1" i="0" u="none" dirty="0" err="1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профилей</a:t>
                      </a:r>
                      <a:r>
                        <a:rPr lang="en-US" sz="1000" b="1" i="0" u="none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lang="ru-RU" sz="1000" b="1" i="0" u="none" dirty="0">
                        <a:solidFill>
                          <a:srgbClr val="002060"/>
                        </a:solidFill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en-US" sz="1000" b="1" i="0" u="none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(в «</a:t>
                      </a:r>
                      <a:r>
                        <a:rPr lang="en-US" sz="1000" b="1" i="0" u="none" dirty="0" err="1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Точках</a:t>
                      </a:r>
                      <a:r>
                        <a:rPr lang="en-US" sz="1000" b="1" i="0" u="none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00" b="1" i="0" u="none" dirty="0" err="1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роста</a:t>
                      </a:r>
                      <a:r>
                        <a:rPr lang="en-US" sz="1000" b="1" i="0" u="none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»)</a:t>
                      </a:r>
                      <a:r>
                        <a:rPr lang="en-US" sz="1000" b="1" i="0" u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endParaRPr lang="ru-RU" sz="1000" b="1" i="0" u="none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en-US" sz="1000" b="1" i="0" u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нарастающим</a:t>
                      </a:r>
                      <a:r>
                        <a:rPr lang="en-US" sz="1000" b="1" i="0" u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00" b="1" i="0" u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итогом</a:t>
                      </a:r>
                      <a:r>
                        <a:rPr lang="ru-RU" sz="1000" b="1" i="0" u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</a:t>
                      </a:r>
                      <a:r>
                        <a:rPr lang="en-US" sz="1000" b="1" i="0" u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00" b="1" i="1" u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тыс</a:t>
                      </a:r>
                      <a:r>
                        <a:rPr lang="en-US" sz="1000" b="1" i="1" u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</a:t>
                      </a:r>
                      <a:r>
                        <a:rPr lang="en-US" sz="1000" b="1" i="1" u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чел</a:t>
                      </a:r>
                      <a:r>
                        <a:rPr lang="en-US" sz="1000" b="1" i="1" u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1000" i="1" dirty="0"/>
                    </a:p>
                  </a:txBody>
                  <a:tcPr marL="54000" marR="270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endParaRPr sz="10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42,8</a:t>
                      </a:r>
                      <a:endParaRPr sz="1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142,7%</a:t>
                      </a:r>
                      <a:endParaRPr sz="10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,5</a:t>
                      </a:r>
                      <a:endParaRPr sz="10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</a:t>
                      </a: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,7</a:t>
                      </a:r>
                      <a:endParaRPr sz="10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2" descr="https://www.myfortcredit.com/wp-content/uploads/2018/05/hands-click-png-icon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22867">
            <a:off x="8705546" y="4323314"/>
            <a:ext cx="256210" cy="30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0569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1471"/>
            <a:ext cx="864096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Дорожная карта создания и организации работы</a:t>
            </a:r>
            <a:b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Центров «Точка роста» в 2021 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022969"/>
              </p:ext>
            </p:extLst>
          </p:nvPr>
        </p:nvGraphicFramePr>
        <p:xfrm>
          <a:off x="107504" y="627534"/>
          <a:ext cx="8928991" cy="442777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5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8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98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67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30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0142"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Мероприятие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Плановая дата выполнения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Школа 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ТУ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примечание</a:t>
                      </a:r>
                    </a:p>
                  </a:txBody>
                  <a:tcPr marL="1729" marR="1729" marT="1729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580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10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Обеспечение расчета показателей функционирования Центра </a:t>
                      </a:r>
                    </a:p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«Точка роста» для общеобразовательной организации и предоставление на вышестоящие уровни</a:t>
                      </a:r>
                    </a:p>
                  </a:txBody>
                  <a:tcPr marL="15557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10.03.2021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</a:rPr>
                        <a:t>Осуществляется совместно с ТУ, ОМС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</a:rPr>
                        <a:t>Осуществляется совместно с ОМС</a:t>
                      </a:r>
                    </a:p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latin typeface="+mn-lt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Распоряжение </a:t>
                      </a:r>
                    </a:p>
                    <a:p>
                      <a:pPr algn="ctr" fontAlgn="t"/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Минпросвещения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от 12.01.21 № 6</a:t>
                      </a:r>
                    </a:p>
                    <a:p>
                      <a:endParaRPr lang="ru-RU" sz="1400" dirty="0">
                        <a:latin typeface="+mn-lt"/>
                      </a:endParaRPr>
                    </a:p>
                  </a:txBody>
                  <a:tcPr marL="1729" marR="1729" marT="1729" marB="0"/>
                </a:tc>
                <a:extLst>
                  <a:ext uri="{0D108BD9-81ED-4DB2-BD59-A6C34878D82A}">
                    <a16:rowId xmlns:a16="http://schemas.microsoft.com/office/drawing/2014/main" val="2730686237"/>
                  </a:ext>
                </a:extLst>
              </a:tr>
              <a:tr h="8129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Определение состава педагогических работников, которые будут реализовывать образовательные программы на базе Центра и организациях их ПК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15.03.2021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Список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педработников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 указанием сроков и тем ПК за 3 года 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Список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педработников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школ с указанием сроков и тем ПК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ПК по графику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Минпросвещения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29" marR="1729" marT="1729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580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Работы по подготовке помещений Центров к открытию (ремонт помещений, закупка мебели) в соответствии с согласованным с министерством дизайн-проектом. Получение,</a:t>
                      </a:r>
                      <a:r>
                        <a:rPr lang="ru-RU" sz="1400" baseline="0" dirty="0"/>
                        <a:t> размещение </a:t>
                      </a:r>
                      <a:r>
                        <a:rPr lang="ru-RU" sz="1400" dirty="0"/>
                        <a:t>оборудования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01.04.2021-20.08.2021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 проведения работ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 проведения работ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Совместно с ОМС</a:t>
                      </a:r>
                    </a:p>
                  </a:txBody>
                  <a:tcPr marL="1729" marR="1729" marT="172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37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</a:rPr>
                        <a:t>Мониторинг и </a:t>
                      </a:r>
                      <a:r>
                        <a:rPr lang="ru-RU" sz="1400" dirty="0" err="1">
                          <a:solidFill>
                            <a:srgbClr val="FF0000"/>
                          </a:solidFill>
                        </a:rPr>
                        <a:t>фотомониторинг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</a:rPr>
                        <a:t> готовности Центров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25.06.2021</a:t>
                      </a:r>
                    </a:p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15.08.2021-</a:t>
                      </a:r>
                    </a:p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23.08.2021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Отчет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контроль выполнения мероприятия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По форме </a:t>
                      </a:r>
                      <a:r>
                        <a:rPr lang="ru-RU" sz="1400" dirty="0" err="1">
                          <a:latin typeface="+mn-lt"/>
                        </a:rPr>
                        <a:t>Минпросвещения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1729" marR="1729" marT="1729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4323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1471"/>
            <a:ext cx="864096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Дорожная карта создания и организации работы</a:t>
            </a:r>
            <a:b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Центров «Точка роста» в 2021 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114729"/>
              </p:ext>
            </p:extLst>
          </p:nvPr>
        </p:nvGraphicFramePr>
        <p:xfrm>
          <a:off x="71500" y="571054"/>
          <a:ext cx="9001000" cy="453321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9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2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5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1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21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8333"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Мероприятие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Плановая дата выполнения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Школа 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ТУ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примечание</a:t>
                      </a:r>
                    </a:p>
                  </a:txBody>
                  <a:tcPr marL="1729" marR="1729" marT="1729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94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14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Размещение на сайте информации о реализации программ, расписания учебных занятий и внеурочной деятельности, конкурсных и иных мероприятий, проводимых на базе Центра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25.08.2021-</a:t>
                      </a:r>
                    </a:p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30.08.2021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 выполнения мероприятия</a:t>
                      </a:r>
                      <a:endParaRPr lang="ru-RU" sz="1400" dirty="0">
                        <a:latin typeface="+mn-lt"/>
                      </a:endParaRPr>
                    </a:p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29" marR="1729" marT="1729" marB="0"/>
                </a:tc>
                <a:extLst>
                  <a:ext uri="{0D108BD9-81ED-4DB2-BD59-A6C34878D82A}">
                    <a16:rowId xmlns:a16="http://schemas.microsoft.com/office/drawing/2014/main" val="2730686237"/>
                  </a:ext>
                </a:extLst>
              </a:tr>
              <a:tr h="10294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Начало работы Центров «Точка роста».</a:t>
                      </a:r>
                    </a:p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Торжественное открытие. </a:t>
                      </a:r>
                    </a:p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Освещение в СМИ</a:t>
                      </a:r>
                      <a:endParaRPr lang="ru-RU" sz="1600" dirty="0"/>
                    </a:p>
                    <a:p>
                      <a:pPr algn="l" fontAlgn="t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01.09.2021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Сценарный план</a:t>
                      </a:r>
                    </a:p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(готовность 25.08.2021)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Сценарные планы</a:t>
                      </a:r>
                    </a:p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(готовность 25.08.2021)</a:t>
                      </a:r>
                    </a:p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29" marR="1729" marT="1729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94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Ежеквартальный мониторинг выполнения показателей создания и функционирования Центров</a:t>
                      </a:r>
                    </a:p>
                    <a:p>
                      <a:endParaRPr lang="ru-RU" sz="1400" dirty="0"/>
                    </a:p>
                    <a:p>
                      <a:r>
                        <a:rPr lang="ru-RU" sz="1400" dirty="0"/>
                        <a:t> </a:t>
                      </a:r>
                    </a:p>
                  </a:txBody>
                  <a:tcPr marL="15557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с</a:t>
                      </a:r>
                    </a:p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29.09.2021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</a:rPr>
                        <a:t>Направление информации в ТУ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</a:rPr>
                        <a:t>Направление информации в </a:t>
                      </a:r>
                    </a:p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</a:rPr>
                        <a:t>министерство</a:t>
                      </a:r>
                    </a:p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latin typeface="+mn-lt"/>
                        </a:rPr>
                        <a:t> На основании р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аспоряжения</a:t>
                      </a:r>
                    </a:p>
                    <a:p>
                      <a:pPr algn="ctr" fontAlgn="t"/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Минпросвещения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от 12.01.21 № 6</a:t>
                      </a:r>
                    </a:p>
                  </a:txBody>
                  <a:tcPr marL="1729" marR="1729" marT="172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Участие в мероприятиях регионального и федерального уровня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с</a:t>
                      </a:r>
                    </a:p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01.09.2021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 выполнения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 marL="1729" marR="1729" marT="1729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800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003493"/>
              </p:ext>
            </p:extLst>
          </p:nvPr>
        </p:nvGraphicFramePr>
        <p:xfrm>
          <a:off x="35496" y="51471"/>
          <a:ext cx="9073006" cy="50817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5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0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93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57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45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31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65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80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ТУ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Муниципалитет (</a:t>
                      </a:r>
                      <a:r>
                        <a:rPr lang="ru-RU" sz="800" u="none" strike="noStrike" dirty="0" err="1">
                          <a:effectLst/>
                        </a:rPr>
                        <a:t>г.о</a:t>
                      </a:r>
                      <a:r>
                        <a:rPr lang="ru-RU" sz="800" u="none" strike="noStrike" dirty="0">
                          <a:effectLst/>
                        </a:rPr>
                        <a:t>./</a:t>
                      </a:r>
                      <a:r>
                        <a:rPr lang="ru-RU" sz="800" u="none" strike="noStrike" dirty="0" err="1">
                          <a:effectLst/>
                        </a:rPr>
                        <a:t>м.р</a:t>
                      </a:r>
                      <a:r>
                        <a:rPr lang="ru-RU" sz="800" u="none" strike="noStrike" dirty="0">
                          <a:effectLst/>
                        </a:rPr>
                        <a:t>.)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Тр-2021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Тр-2022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Тр-2023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итого  2021-2023 по муниципалитетам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по округу </a:t>
                      </a:r>
                    </a:p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2021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по округу </a:t>
                      </a:r>
                    </a:p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2022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по округу 2023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итого по округу              2021-2023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231">
                <a:tc rowSpan="6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Юго-Западное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Чапаевск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35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2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 err="1">
                          <a:effectLst/>
                        </a:rPr>
                        <a:t>Безенчукский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2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Красноармейский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2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 err="1">
                          <a:effectLst/>
                        </a:rPr>
                        <a:t>Пестравский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2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 err="1">
                          <a:effectLst/>
                        </a:rPr>
                        <a:t>Хворостянский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2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Приволжский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4231"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Юго-Восточное               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 err="1">
                          <a:effectLst/>
                        </a:rPr>
                        <a:t>Нефтегорский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42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Алексеевский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68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Борский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4231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Южное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 err="1">
                          <a:effectLst/>
                        </a:rPr>
                        <a:t>Большеглушицкий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25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Большечерниговский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4231"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Северное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Сергиевский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42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 err="1">
                          <a:effectLst/>
                        </a:rPr>
                        <a:t>Шенталинский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42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 err="1">
                          <a:effectLst/>
                        </a:rPr>
                        <a:t>Челно-Вершинский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84231">
                <a:tc rowSpan="5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Северо-Восточное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Похвистнево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842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Похвистневский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842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 err="1">
                          <a:effectLst/>
                        </a:rPr>
                        <a:t>Исаклинский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842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 err="1">
                          <a:effectLst/>
                        </a:rPr>
                        <a:t>Клявлинский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842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 err="1">
                          <a:effectLst/>
                        </a:rPr>
                        <a:t>Камышлинский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84231"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Северо-Западное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Красноярский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842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 err="1">
                          <a:effectLst/>
                        </a:rPr>
                        <a:t>Кошкинский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842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 err="1">
                          <a:effectLst/>
                        </a:rPr>
                        <a:t>Елховский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84231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Центральное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Жигулевск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842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Ставропольский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84231"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Западное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Сызрань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842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 err="1">
                          <a:effectLst/>
                        </a:rPr>
                        <a:t>Сызранский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842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Октябрьск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842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Шигонский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84231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 err="1">
                          <a:effectLst/>
                        </a:rPr>
                        <a:t>Отрадненское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Отрадный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842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 err="1">
                          <a:effectLst/>
                        </a:rPr>
                        <a:t>Кинель</a:t>
                      </a:r>
                      <a:r>
                        <a:rPr lang="ru-RU" sz="800" u="none" strike="noStrike" dirty="0">
                          <a:effectLst/>
                        </a:rPr>
                        <a:t>-Черкасский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 err="1">
                          <a:effectLst/>
                        </a:rPr>
                        <a:t>Богатовский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96866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 err="1">
                          <a:effectLst/>
                        </a:rPr>
                        <a:t>Кинельское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Кинель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842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 err="1">
                          <a:effectLst/>
                        </a:rPr>
                        <a:t>Кинельский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84231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Поволжское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Новокуйбышевск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842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Волжский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8423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ИТОГО ОУ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63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3" marR="4053" marT="405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190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64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63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63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190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53" marR="4053" marT="40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129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18627-F9AD-427D-981F-E58B56C6E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51470"/>
            <a:ext cx="9108504" cy="57237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Минимальные индикаторы и показатели мероприятий по созданию </a:t>
            </a:r>
            <a:br>
              <a:rPr lang="ru-RU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функционированию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Центров «Точка роста» в 2021 году</a:t>
            </a:r>
            <a:endParaRPr lang="ru-RU" sz="2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122810F-818B-4069-BFE4-A33D339CB2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579060"/>
              </p:ext>
            </p:extLst>
          </p:nvPr>
        </p:nvGraphicFramePr>
        <p:xfrm>
          <a:off x="56680" y="699543"/>
          <a:ext cx="9001002" cy="429839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0355">
                  <a:extLst>
                    <a:ext uri="{9D8B030D-6E8A-4147-A177-3AD203B41FA5}">
                      <a16:colId xmlns:a16="http://schemas.microsoft.com/office/drawing/2014/main" val="3070834074"/>
                    </a:ext>
                  </a:extLst>
                </a:gridCol>
                <a:gridCol w="4064968">
                  <a:extLst>
                    <a:ext uri="{9D8B030D-6E8A-4147-A177-3AD203B41FA5}">
                      <a16:colId xmlns:a16="http://schemas.microsoft.com/office/drawing/2014/main" val="902345720"/>
                    </a:ext>
                  </a:extLst>
                </a:gridCol>
                <a:gridCol w="1379186">
                  <a:extLst>
                    <a:ext uri="{9D8B030D-6E8A-4147-A177-3AD203B41FA5}">
                      <a16:colId xmlns:a16="http://schemas.microsoft.com/office/drawing/2014/main" val="1083072432"/>
                    </a:ext>
                  </a:extLst>
                </a:gridCol>
                <a:gridCol w="1451775">
                  <a:extLst>
                    <a:ext uri="{9D8B030D-6E8A-4147-A177-3AD203B41FA5}">
                      <a16:colId xmlns:a16="http://schemas.microsoft.com/office/drawing/2014/main" val="2165485598"/>
                    </a:ext>
                  </a:extLst>
                </a:gridCol>
                <a:gridCol w="1814718">
                  <a:extLst>
                    <a:ext uri="{9D8B030D-6E8A-4147-A177-3AD203B41FA5}">
                      <a16:colId xmlns:a16="http://schemas.microsoft.com/office/drawing/2014/main" val="1982459122"/>
                    </a:ext>
                  </a:extLst>
                </a:gridCol>
              </a:tblGrid>
              <a:tr h="356153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1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Наименование индикатора (показателя)</a:t>
                      </a:r>
                      <a:endParaRPr lang="ru-RU" sz="11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605" marR="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min</a:t>
                      </a:r>
                      <a:r>
                        <a:rPr lang="ru-RU" sz="1100" b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значение </a:t>
                      </a:r>
                      <a:endParaRPr lang="en-US" sz="1100" b="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14605" marR="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в год, </a:t>
                      </a:r>
                      <a:r>
                        <a:rPr lang="ru-RU" sz="1100" b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не м/к</a:t>
                      </a:r>
                      <a:endParaRPr lang="ru-RU" sz="1100" b="0" dirty="0">
                        <a:solidFill>
                          <a:srgbClr val="0000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100" b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min</a:t>
                      </a:r>
                      <a:r>
                        <a:rPr lang="ru-RU" sz="1100" b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значение </a:t>
                      </a:r>
                      <a:endParaRPr lang="en-US" sz="1100" b="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100" b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в год,</a:t>
                      </a:r>
                      <a:r>
                        <a:rPr lang="en-US" sz="1100" b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м/к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</a:pPr>
                      <a:r>
                        <a:rPr lang="ru-RU" sz="1100" b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Примечание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056508"/>
                  </a:ext>
                </a:extLst>
              </a:tr>
              <a:tr h="18301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3495" marR="127000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</a:rPr>
                        <a:t>Численность обучающихся ОО, осваивающих два и более учебных предмета из числа предметных</a:t>
                      </a:r>
                      <a:r>
                        <a:rPr lang="ru-RU" sz="1400" b="0" spc="-9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+mn-lt"/>
                        </a:rPr>
                        <a:t>областей</a:t>
                      </a:r>
                      <a:r>
                        <a:rPr lang="ru-RU" sz="1400" b="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+mn-lt"/>
                        </a:rPr>
                        <a:t>«Естественнонаучные предметы», «Естественные науки», «Математика и информатика», «Обществознание и естествознание», «Технология» и (или) курсы внеурочной деятельности </a:t>
                      </a:r>
                      <a:r>
                        <a:rPr lang="ru-RU" sz="1400" b="0" dirty="0" err="1">
                          <a:effectLst/>
                          <a:latin typeface="+mn-lt"/>
                        </a:rPr>
                        <a:t>общеинтеллектуальной</a:t>
                      </a:r>
                      <a:r>
                        <a:rPr lang="ru-RU" sz="1400" b="0" dirty="0">
                          <a:effectLst/>
                          <a:latin typeface="+mn-lt"/>
                        </a:rPr>
                        <a:t> направленности с</a:t>
                      </a:r>
                      <a:r>
                        <a:rPr lang="en-US" sz="1400" b="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+mn-lt"/>
                        </a:rPr>
                        <a:t>использованием средств обучения и воспитания Центра «Точка роста», чел.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effectLst/>
                          <a:latin typeface="+mn-lt"/>
                        </a:rPr>
                        <a:t> 300</a:t>
                      </a:r>
                    </a:p>
                    <a:p>
                      <a:pPr marL="14605" marR="4445" algn="ctr"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</a:rPr>
                        <a:t>(в год открытия – 150)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effectLst/>
                          <a:latin typeface="+mn-lt"/>
                        </a:rPr>
                        <a:t> 100</a:t>
                      </a:r>
                    </a:p>
                    <a:p>
                      <a:pPr marL="20955" marR="9525" algn="ctr"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</a:rPr>
                        <a:t>(в год открытия – 50)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3495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Расчет осуществляется в соответствии распоряжением Министерства просвещения РФ </a:t>
                      </a:r>
                    </a:p>
                    <a:p>
                      <a:pPr marL="23495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12.01.2021 № Р-6</a:t>
                      </a:r>
                    </a:p>
                    <a:p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648512"/>
                  </a:ext>
                </a:extLst>
              </a:tr>
              <a:tr h="1107982">
                <a:tc>
                  <a:txBody>
                    <a:bodyPr/>
                    <a:lstStyle/>
                    <a:p>
                      <a:pPr marL="23495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3495" marR="127000" algn="l" defTabSz="685800" rtl="0" eaLnBrk="1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Численность обучающихся ОО, осваивающих дополнительные общеобразовательные программы технической и естественнонаучной направленности с</a:t>
                      </a:r>
                      <a:r>
                        <a:rPr lang="ru-RU" sz="14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использованием средств обучения и воспитания Центра «Точка роста»,</a:t>
                      </a:r>
                      <a:r>
                        <a:rPr lang="ru-RU" sz="14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чел.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60</a:t>
                      </a:r>
                    </a:p>
                    <a:p>
                      <a:pPr marL="23495" marR="4445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(в год открытия – 30)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30</a:t>
                      </a:r>
                    </a:p>
                    <a:p>
                      <a:pPr marL="23495" marR="9525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(в год открытия – 15)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3495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812587"/>
                  </a:ext>
                </a:extLst>
              </a:tr>
              <a:tr h="914022">
                <a:tc>
                  <a:txBody>
                    <a:bodyPr/>
                    <a:lstStyle/>
                    <a:p>
                      <a:pPr marL="23495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l" defTabSz="685800" rtl="0" eaLnBrk="1" latinLnBrk="0" hangingPunct="1">
                        <a:lnSpc>
                          <a:spcPct val="100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педагогических работников центра «Точка роста», прошедших обучение по программам из реестра программ повышения квалификации федерального оператора (%)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l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23495" algn="l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23495" algn="l" defTabSz="685800" rtl="0" eaLnBrk="1" latinLnBrk="0" hangingPunct="1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943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647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102875"/>
              </p:ext>
            </p:extLst>
          </p:nvPr>
        </p:nvGraphicFramePr>
        <p:xfrm>
          <a:off x="0" y="915565"/>
          <a:ext cx="9108503" cy="41764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1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8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345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FF"/>
                          </a:solidFill>
                          <a:effectLst/>
                        </a:rPr>
                        <a:t>№ п/п</a:t>
                      </a:r>
                      <a:endParaRPr lang="ru-RU" sz="12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977" marR="21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FF"/>
                          </a:solidFill>
                          <a:effectLst/>
                        </a:rPr>
                        <a:t>Наименование индикатора (показателя)</a:t>
                      </a:r>
                      <a:endParaRPr lang="ru-RU" sz="12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977" marR="21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FF"/>
                          </a:solidFill>
                          <a:effectLst/>
                        </a:rPr>
                        <a:t>Значение индикатора (показателя) Самарской</a:t>
                      </a:r>
                      <a:r>
                        <a:rPr lang="ru-RU" sz="1200" baseline="0" dirty="0">
                          <a:solidFill>
                            <a:srgbClr val="0000FF"/>
                          </a:solidFill>
                          <a:effectLst/>
                        </a:rPr>
                        <a:t> области </a:t>
                      </a:r>
                      <a:r>
                        <a:rPr lang="ru-RU" sz="1200" dirty="0">
                          <a:solidFill>
                            <a:srgbClr val="0000FF"/>
                          </a:solidFill>
                          <a:effectLst/>
                        </a:rPr>
                        <a:t>по годам (нарастающим итогом)</a:t>
                      </a:r>
                      <a:endParaRPr lang="ru-RU" sz="12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977" marR="21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1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FF"/>
                          </a:solidFill>
                          <a:effectLst/>
                        </a:rPr>
                        <a:t>2021</a:t>
                      </a:r>
                      <a:endParaRPr lang="ru-RU" sz="120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977" marR="21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FF"/>
                          </a:solidFill>
                          <a:effectLst/>
                        </a:rPr>
                        <a:t>2022</a:t>
                      </a:r>
                      <a:endParaRPr lang="ru-RU" sz="120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977" marR="21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FF"/>
                          </a:solidFill>
                          <a:effectLst/>
                        </a:rPr>
                        <a:t>2023</a:t>
                      </a:r>
                      <a:endParaRPr lang="ru-RU" sz="120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977" marR="21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17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FF"/>
                          </a:solidFill>
                          <a:effectLst/>
                        </a:rPr>
                        <a:t>1.</a:t>
                      </a:r>
                      <a:endParaRPr lang="ru-RU" sz="12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977" marR="21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FF"/>
                          </a:solidFill>
                          <a:effectLst/>
                        </a:rPr>
                        <a:t>Численность обучающихся общеобразовательной организации, осваивающих два и более учебных предмета из числа предметных областей «Естественнонаучные предметы», «Естественные науки», «Математика и информатика», «Обществознание и естествознание», «Технология» и (или) курсы внеурочной деятельности </a:t>
                      </a:r>
                      <a:r>
                        <a:rPr lang="ru-RU" sz="1100" dirty="0" err="1">
                          <a:solidFill>
                            <a:srgbClr val="0000FF"/>
                          </a:solidFill>
                          <a:effectLst/>
                        </a:rPr>
                        <a:t>общеинтеллектуальной</a:t>
                      </a:r>
                      <a:r>
                        <a:rPr lang="ru-RU" sz="1100" dirty="0">
                          <a:solidFill>
                            <a:srgbClr val="0000FF"/>
                          </a:solidFill>
                          <a:effectLst/>
                        </a:rPr>
                        <a:t> направленности с использованием средств обучения и воспитания Центра «Точка роста» (человек)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977" marR="21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FF"/>
                          </a:solidFill>
                          <a:effectLst/>
                        </a:rPr>
                        <a:t>10 725</a:t>
                      </a:r>
                      <a:endParaRPr lang="ru-RU" sz="12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977" marR="21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FF"/>
                          </a:solidFill>
                          <a:effectLst/>
                        </a:rPr>
                        <a:t>20 369</a:t>
                      </a:r>
                      <a:endParaRPr lang="ru-RU" sz="120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977" marR="21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FF"/>
                          </a:solidFill>
                          <a:effectLst/>
                        </a:rPr>
                        <a:t>28 961</a:t>
                      </a:r>
                      <a:endParaRPr lang="ru-RU" sz="12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977" marR="21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26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FF"/>
                          </a:solidFill>
                          <a:effectLst/>
                        </a:rPr>
                        <a:t>2.</a:t>
                      </a:r>
                      <a:endParaRPr lang="ru-RU" sz="120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977" marR="21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FF"/>
                          </a:solidFill>
                          <a:effectLst/>
                        </a:rPr>
                        <a:t>Численность обучающихся общеобразовательной организации, осваивающих дополнительные общеобразовательные программы технической и естественнонаучной направленности с использованием средств обучения и воспитания Центра «Точка роста» (человек)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977" marR="21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FF"/>
                          </a:solidFill>
                          <a:effectLst/>
                        </a:rPr>
                        <a:t>3 630</a:t>
                      </a:r>
                      <a:endParaRPr lang="ru-RU" sz="12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977" marR="21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FF"/>
                          </a:solidFill>
                          <a:effectLst/>
                        </a:rPr>
                        <a:t>6 400</a:t>
                      </a:r>
                      <a:endParaRPr lang="ru-RU" sz="12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977" marR="21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FF"/>
                          </a:solidFill>
                          <a:effectLst/>
                        </a:rPr>
                        <a:t>8 590</a:t>
                      </a:r>
                      <a:endParaRPr lang="ru-RU" sz="120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977" marR="21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4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FF"/>
                          </a:solidFill>
                          <a:effectLst/>
                        </a:rPr>
                        <a:t>3.</a:t>
                      </a:r>
                      <a:endParaRPr lang="ru-RU" sz="120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977" marR="21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FF"/>
                          </a:solidFill>
                          <a:effectLst/>
                        </a:rPr>
                        <a:t>Доля педагогических работников центра, прошедших обучение по программам из реестра программ повышения квалификации федерального оператора (%)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977" marR="21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FF"/>
                          </a:solidFill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977" marR="21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FF"/>
                          </a:solidFill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977" marR="21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FF"/>
                          </a:solidFill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977" marR="219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5D18627-F9AD-427D-981F-E58B56C6E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51470"/>
            <a:ext cx="9108504" cy="57237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Индикаторы и показатели мероприятий по созданию </a:t>
            </a:r>
            <a:br>
              <a:rPr lang="ru-RU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функционированию в Самарской области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Центров «Точка роста» в 2021 -2023 годах</a:t>
            </a:r>
            <a:endParaRPr lang="ru-RU" sz="2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3067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274118" y="32515"/>
            <a:ext cx="8663152" cy="484823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alibri"/>
              </a:rPr>
              <a:t>Поставляемое оборудование в «Точки роста» в 2021 году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39131"/>
              </p:ext>
            </p:extLst>
          </p:nvPr>
        </p:nvGraphicFramePr>
        <p:xfrm>
          <a:off x="244796" y="564671"/>
          <a:ext cx="8721796" cy="43154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41707723"/>
                    </a:ext>
                  </a:extLst>
                </a:gridCol>
                <a:gridCol w="4473324">
                  <a:extLst>
                    <a:ext uri="{9D8B030D-6E8A-4147-A177-3AD203B41FA5}">
                      <a16:colId xmlns:a16="http://schemas.microsoft.com/office/drawing/2014/main" val="3478752282"/>
                    </a:ext>
                  </a:extLst>
                </a:gridCol>
              </a:tblGrid>
              <a:tr h="343337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0" cap="all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Профильный комплект </a:t>
                      </a:r>
                      <a:r>
                        <a:rPr lang="ru-RU" sz="1400" b="1" kern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=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u="none" kern="0" cap="all" dirty="0">
                        <a:solidFill>
                          <a:schemeClr val="accent4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0867305"/>
                  </a:ext>
                </a:extLst>
              </a:tr>
              <a:tr h="34333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kern="0" cap="all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Базовая (обязательная) часть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kern="0" cap="all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Дополнительное оборудование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6176007"/>
                  </a:ext>
                </a:extLst>
              </a:tr>
              <a:tr h="297509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kern="0" cap="all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Естественнонаучная </a:t>
                      </a:r>
                      <a:r>
                        <a:rPr lang="ru-RU" sz="1350" b="1" kern="0" cap="all" dirty="0" err="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направлЕННОСТЬ</a:t>
                      </a:r>
                      <a:endParaRPr lang="ru-RU" sz="1350" b="1" kern="0" cap="all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828594"/>
                  </a:ext>
                </a:extLst>
              </a:tr>
              <a:tr h="901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биологии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</a:t>
                      </a:r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химии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</a:t>
                      </a:r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физике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</a:t>
                      </a:r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шт.</a:t>
                      </a:r>
                    </a:p>
                    <a:p>
                      <a:endParaRPr lang="ru-RU" sz="1350" b="1" kern="0" cap="all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физиологии - 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</a:t>
                      </a:r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Учебная лаборатория по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нейротехнологии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</a:t>
                      </a:r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Цифровой микроскоп - 2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Набор по химии - 2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400" b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97553"/>
                  </a:ext>
                </a:extLst>
              </a:tr>
              <a:tr h="30103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kern="0" cap="all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Компьютерное</a:t>
                      </a:r>
                      <a:r>
                        <a:rPr lang="ru-RU" sz="1350" b="1" kern="0" cap="all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lang="ru-RU" sz="1350" b="1" kern="0" cap="all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оборудование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kern="0" cap="all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Технологическая направленность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425746"/>
                  </a:ext>
                </a:extLst>
              </a:tr>
              <a:tr h="499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Ноутбук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</a:t>
                      </a:r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МФУ (принтер, сканер, копир)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</a:t>
                      </a:r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Образовательный набор по механике, </a:t>
                      </a:r>
                      <a:r>
                        <a:rPr lang="ru-RU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мехатронике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робототехнике - 1/</a:t>
                      </a:r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Образовательный набор для изучения многокомпонентных робототехнических систем и манипуляционных роботов - 1/</a:t>
                      </a:r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159951"/>
                  </a:ext>
                </a:extLst>
              </a:tr>
              <a:tr h="808973"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380160"/>
                  </a:ext>
                </a:extLst>
              </a:tr>
              <a:tr h="283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85800" hangingPunct="0">
                        <a:defRPr/>
                      </a:pPr>
                      <a:r>
                        <a:rPr lang="ru-RU" sz="1350" b="1" kern="0" cap="all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Компьютерное</a:t>
                      </a:r>
                      <a:r>
                        <a:rPr lang="ru-RU" sz="1350" b="1" kern="0" cap="all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lang="ru-RU" sz="1350" b="1" kern="0" cap="all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оборудование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1472374"/>
                  </a:ext>
                </a:extLst>
              </a:tr>
              <a:tr h="4165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Ноутбук - 1/</a:t>
                      </a:r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400" b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349893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039D3762-1A53-415D-9E9F-58FB74306532}"/>
              </a:ext>
            </a:extLst>
          </p:cNvPr>
          <p:cNvSpPr txBox="1"/>
          <p:nvPr/>
        </p:nvSpPr>
        <p:spPr>
          <a:xfrm>
            <a:off x="228528" y="4927461"/>
            <a:ext cx="6840760" cy="213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800" hangingPunct="0">
              <a:defRPr/>
            </a:pPr>
            <a:r>
              <a:rPr lang="ru-RU" sz="788" kern="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Красным цветом через дробь выделено оборудование для малокомплектных общеобразовательных организаций </a:t>
            </a:r>
            <a:endParaRPr lang="ru-RU" sz="788" kern="0" dirty="0">
              <a:solidFill>
                <a:srgbClr val="A7A7A7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026" name="Picture 2" descr="https://usercontent.one/wp/www.troop682.com/wp-content/uploads/2018/11/RedCro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755" y="911645"/>
            <a:ext cx="335097" cy="33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92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95486"/>
            <a:ext cx="7575748" cy="48605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использования оборудования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73528"/>
            <a:ext cx="8352928" cy="4482498"/>
          </a:xfrm>
        </p:spPr>
        <p:txBody>
          <a:bodyPr>
            <a:normAutofit/>
          </a:bodyPr>
          <a:lstStyle/>
          <a:p>
            <a:endParaRPr lang="ru-RU" sz="1400" b="1" dirty="0">
              <a:solidFill>
                <a:srgbClr val="FF0000"/>
              </a:solidFill>
            </a:endParaRPr>
          </a:p>
          <a:p>
            <a:r>
              <a:rPr lang="ru-RU" sz="1400" b="1" dirty="0">
                <a:solidFill>
                  <a:srgbClr val="FF0000"/>
                </a:solidFill>
              </a:rPr>
              <a:t>Принцип преемственности систем оборудования:</a:t>
            </a:r>
          </a:p>
          <a:p>
            <a:pPr marL="342900" lvl="1" indent="0">
              <a:buNone/>
            </a:pPr>
            <a:r>
              <a:rPr lang="ru-RU" sz="1400" dirty="0">
                <a:solidFill>
                  <a:srgbClr val="0000FF"/>
                </a:solidFill>
              </a:rPr>
              <a:t>цифровая лаборатория и оборудование общего назначения позволяют обеспечивать деятельность обучающихся основной и старшей школы;</a:t>
            </a:r>
          </a:p>
          <a:p>
            <a:pPr marL="342900" lvl="1" indent="0" algn="just">
              <a:buNone/>
            </a:pPr>
            <a:r>
              <a:rPr lang="ru-RU" sz="1400" dirty="0">
                <a:solidFill>
                  <a:srgbClr val="0000FF"/>
                </a:solidFill>
              </a:rPr>
              <a:t>совокупность лабораторного оборудования с цифровыми лабораториями по физике, биологии и химии обеспечивают практическую деятельность в рамках изучения естественнонаучных предметов в 10-11 классах на углублённом уровне.</a:t>
            </a:r>
          </a:p>
          <a:p>
            <a:r>
              <a:rPr lang="ru-RU" sz="1400" b="1" dirty="0">
                <a:solidFill>
                  <a:srgbClr val="FF0000"/>
                </a:solidFill>
              </a:rPr>
              <a:t>Принцип сочетания классических и современных средств измерений и способов экспериментального исследования явлений:</a:t>
            </a:r>
          </a:p>
          <a:p>
            <a:pPr marL="342900" lvl="1" indent="0" algn="just">
              <a:buNone/>
            </a:pPr>
            <a:r>
              <a:rPr lang="ru-RU" sz="1400" dirty="0">
                <a:solidFill>
                  <a:srgbClr val="0000FF"/>
                </a:solidFill>
              </a:rPr>
              <a:t>использование классических средств измерения (динамометры, стрелочные амперметр и вольтметр), цифровых приборов (цифровые весы, секундомер) и датчиков;</a:t>
            </a:r>
          </a:p>
          <a:p>
            <a:pPr marL="342900" lvl="1" indent="0" algn="just">
              <a:buNone/>
            </a:pPr>
            <a:r>
              <a:rPr lang="ru-RU" sz="1400" dirty="0">
                <a:solidFill>
                  <a:srgbClr val="0000FF"/>
                </a:solidFill>
              </a:rPr>
              <a:t>понимание принципов действия аналоговых измерительных приборов, обеспечение перехода к использованию инструментов цифровой лаборатории.</a:t>
            </a:r>
          </a:p>
          <a:p>
            <a:r>
              <a:rPr lang="ru-RU" sz="1400" b="1" dirty="0">
                <a:solidFill>
                  <a:srgbClr val="FF0000"/>
                </a:solidFill>
              </a:rPr>
              <a:t>Принцип приоритета ученического эксперимента для реализации системно-деятельностного подхода:</a:t>
            </a:r>
          </a:p>
          <a:p>
            <a:pPr marL="342900" lvl="1" indent="0" algn="just">
              <a:buNone/>
            </a:pPr>
            <a:r>
              <a:rPr lang="ru-RU" sz="1400" dirty="0">
                <a:solidFill>
                  <a:srgbClr val="0000FF"/>
                </a:solidFill>
              </a:rPr>
              <a:t>формирование естественнонаучной грамотности;</a:t>
            </a:r>
          </a:p>
          <a:p>
            <a:pPr marL="342900" lvl="1" indent="0" algn="just">
              <a:buNone/>
            </a:pPr>
            <a:r>
              <a:rPr lang="ru-RU" sz="1400" dirty="0">
                <a:solidFill>
                  <a:srgbClr val="0000FF"/>
                </a:solidFill>
              </a:rPr>
              <a:t>увеличение числа ученических опытов в курсах естественных наук;</a:t>
            </a:r>
          </a:p>
          <a:p>
            <a:pPr marL="342900" lvl="1" indent="0" algn="just">
              <a:buNone/>
            </a:pPr>
            <a:r>
              <a:rPr lang="ru-RU" sz="1400" dirty="0">
                <a:solidFill>
                  <a:srgbClr val="0000FF"/>
                </a:solidFill>
              </a:rPr>
              <a:t>формирование самостоятельности действий при проведении наблюдений, измерений и исследований.</a:t>
            </a:r>
          </a:p>
          <a:p>
            <a:pPr marL="0" indent="0" algn="just">
              <a:buNone/>
            </a:pPr>
            <a:endParaRPr lang="ru-RU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164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07504" y="123478"/>
            <a:ext cx="8767994" cy="339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 anchor="b">
            <a:noAutofit/>
          </a:bodyPr>
          <a:lstStyle>
            <a:lvl1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>
              <a:lnSpc>
                <a:spcPct val="100000"/>
              </a:lnSpc>
              <a:spcBef>
                <a:spcPct val="0"/>
              </a:spcBef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Количество помещений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7024" y="441866"/>
            <a:ext cx="882947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rgbClr val="0000FF"/>
                </a:solidFill>
              </a:rPr>
              <a:t>Количество и площадь помещений не регламентируются. Эти параметры зависят от уже сложившейся инфраструктуры школы.</a:t>
            </a:r>
          </a:p>
          <a:p>
            <a:pPr algn="just"/>
            <a:endParaRPr lang="ru-RU" sz="800" dirty="0"/>
          </a:p>
          <a:p>
            <a:pPr marL="342900" indent="-342900" algn="just">
              <a:buFont typeface="+mj-lt"/>
              <a:buAutoNum type="arabicPeriod" startAt="2"/>
            </a:pPr>
            <a:r>
              <a:rPr lang="ru-RU" dirty="0">
                <a:solidFill>
                  <a:srgbClr val="FF0000"/>
                </a:solidFill>
              </a:rPr>
              <a:t>Администрация школы сама определяет </a:t>
            </a:r>
            <a:r>
              <a:rPr lang="ru-RU" dirty="0">
                <a:solidFill>
                  <a:srgbClr val="0000FF"/>
                </a:solidFill>
              </a:rPr>
              <a:t>какие помещения относятся</a:t>
            </a:r>
            <a:br>
              <a:rPr lang="ru-RU" dirty="0"/>
            </a:br>
            <a:r>
              <a:rPr lang="ru-RU" dirty="0">
                <a:solidFill>
                  <a:srgbClr val="0000FF"/>
                </a:solidFill>
              </a:rPr>
              <a:t>к «Точке Роста», исходя из основного условия организации центра -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обеспечить полноценные практические зоны </a:t>
            </a:r>
            <a:r>
              <a:rPr lang="ru-RU" dirty="0">
                <a:solidFill>
                  <a:srgbClr val="0000FF"/>
                </a:solidFill>
              </a:rPr>
              <a:t>для предметов естественнонаучного и технологического профилей. Для этого предлагается организовать лаборатории</a:t>
            </a:r>
            <a:r>
              <a:rPr lang="en-US" dirty="0">
                <a:solidFill>
                  <a:srgbClr val="0000FF"/>
                </a:solidFill>
              </a:rPr>
              <a:t>: </a:t>
            </a:r>
            <a:r>
              <a:rPr lang="ru-RU" dirty="0">
                <a:solidFill>
                  <a:srgbClr val="0000FF"/>
                </a:solidFill>
              </a:rPr>
              <a:t>химическую, биологическую (химико-биологическую), физическую, технологическую.</a:t>
            </a:r>
          </a:p>
          <a:p>
            <a:pPr algn="just"/>
            <a:endParaRPr lang="ru-RU" sz="800" dirty="0">
              <a:solidFill>
                <a:srgbClr val="0000FF"/>
              </a:solidFill>
            </a:endParaRPr>
          </a:p>
          <a:p>
            <a:pPr marL="342900" indent="-342900" algn="just">
              <a:buFont typeface="+mj-lt"/>
              <a:buAutoNum type="arabicPeriod" startAt="3"/>
            </a:pPr>
            <a:r>
              <a:rPr lang="ru-RU" dirty="0">
                <a:solidFill>
                  <a:srgbClr val="0000FF"/>
                </a:solidFill>
              </a:rPr>
              <a:t>Лаборатории проще всего организовать на базе уже существующих кабинетов физики, химии, биологии, информатики, технологии (и прилегающих к ним подсобных помещений, лаборантских).</a:t>
            </a:r>
          </a:p>
          <a:p>
            <a:pPr algn="just"/>
            <a:endParaRPr lang="ru-RU" sz="800" dirty="0">
              <a:solidFill>
                <a:srgbClr val="0000FF"/>
              </a:solidFill>
            </a:endParaRPr>
          </a:p>
          <a:p>
            <a:pPr marL="342900" indent="-342900" algn="just">
              <a:buFont typeface="+mj-lt"/>
              <a:buAutoNum type="arabicPeriod" startAt="3"/>
            </a:pPr>
            <a:r>
              <a:rPr lang="ru-RU" dirty="0">
                <a:solidFill>
                  <a:srgbClr val="FF0000"/>
                </a:solidFill>
              </a:rPr>
              <a:t>Можно</a:t>
            </a:r>
            <a:r>
              <a:rPr lang="ru-RU" dirty="0">
                <a:solidFill>
                  <a:srgbClr val="0000FF"/>
                </a:solidFill>
              </a:rPr>
              <a:t> организовывать и дополнительные рекреационные пространства (по необходимости). Это могут быть библиотеки, </a:t>
            </a:r>
            <a:r>
              <a:rPr lang="ru-RU" dirty="0" err="1">
                <a:solidFill>
                  <a:srgbClr val="0000FF"/>
                </a:solidFill>
              </a:rPr>
              <a:t>медиатеки</a:t>
            </a:r>
            <a:r>
              <a:rPr lang="ru-RU" dirty="0">
                <a:solidFill>
                  <a:srgbClr val="0000FF"/>
                </a:solidFill>
              </a:rPr>
              <a:t>, </a:t>
            </a:r>
            <a:r>
              <a:rPr lang="ru-RU" dirty="0" err="1">
                <a:solidFill>
                  <a:srgbClr val="0000FF"/>
                </a:solidFill>
              </a:rPr>
              <a:t>коворкинги</a:t>
            </a:r>
            <a:r>
              <a:rPr lang="ru-RU" dirty="0">
                <a:solidFill>
                  <a:srgbClr val="0000FF"/>
                </a:solidFill>
              </a:rPr>
              <a:t>, лектории, различные зоны отдыха на базе существующих рекреаций, коридоров, библиотек, актовых залов.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71148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3250</TotalTime>
  <Words>3645</Words>
  <Application>Microsoft Office PowerPoint</Application>
  <PresentationFormat>Экран (16:9)</PresentationFormat>
  <Paragraphs>1105</Paragraphs>
  <Slides>31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Symbol</vt:lpstr>
      <vt:lpstr>Times New Roman</vt:lpstr>
      <vt:lpstr>Тема Office</vt:lpstr>
      <vt:lpstr>    Актуальные вопросы  подготовки к открытию  Центров естественнонаучной  и технологической  направленностей  «Точка роста» в 2021 году</vt:lpstr>
      <vt:lpstr>Центры «Точка роста»</vt:lpstr>
      <vt:lpstr>Презентация PowerPoint</vt:lpstr>
      <vt:lpstr>Презентация PowerPoint</vt:lpstr>
      <vt:lpstr>Минимальные индикаторы и показатели мероприятий по созданию  и функционированию Центров «Точка роста» в 2021 году</vt:lpstr>
      <vt:lpstr>Индикаторы и показатели мероприятий по созданию  и функционированию в Самарской области Центров «Точка роста» в 2021 -2023 годах</vt:lpstr>
      <vt:lpstr>Презентация PowerPoint</vt:lpstr>
      <vt:lpstr>Принципы использования оборудования</vt:lpstr>
      <vt:lpstr>Презентация PowerPoint</vt:lpstr>
      <vt:lpstr>Зонирование. Пример стандартной подачи вариант 1. </vt:lpstr>
      <vt:lpstr>Желательная стилистика и планировка помещений</vt:lpstr>
      <vt:lpstr>Папка с графическими элементами</vt:lpstr>
      <vt:lpstr>Руководство по дизайну помещений</vt:lpstr>
      <vt:lpstr>Руководство по фирменному стилю</vt:lpstr>
      <vt:lpstr>Проект зонирования и дизайна помещений Центров «Точка роста»              в Самарской области в 2021 году (распоряжение МОиНСО от 03.03.21 № 208-р)</vt:lpstr>
      <vt:lpstr>Химическая и биологическая лаборатории (пример) </vt:lpstr>
      <vt:lpstr>Физическая лаборатория (пример)</vt:lpstr>
      <vt:lpstr>Технологическая лаборатория (пример)</vt:lpstr>
      <vt:lpstr>Вход в учебное помещение (пример)</vt:lpstr>
      <vt:lpstr>Дополнительные идеи брендирования стен учебных помещений (пример)</vt:lpstr>
      <vt:lpstr>Дополнительные идеи брендирования стен учебных помещений (пример)</vt:lpstr>
      <vt:lpstr>Порядок и дата согласования зонирования Центров  «Точка роста» в 2021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Дорожная карта создания и организации работы  Центров «Точка роста» в 2021 году</vt:lpstr>
      <vt:lpstr>Дорожная карта создания и организации работы Центров «Точка роста» в 2021 году</vt:lpstr>
      <vt:lpstr>Дорожная карта создания и организации работы Центров «Точка роста» в 2021 году</vt:lpstr>
      <vt:lpstr>Дорожная карта создания и организации работы Центров «Точка роста» в 2021 году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Список учебников, используемых в 2018/2019 учебном году</dc:title>
  <dc:creator>Юлия Пряхина</dc:creator>
  <cp:lastModifiedBy>Пользователь Пользователь</cp:lastModifiedBy>
  <cp:revision>337</cp:revision>
  <cp:lastPrinted>2020-01-23T05:59:21Z</cp:lastPrinted>
  <dcterms:created xsi:type="dcterms:W3CDTF">2019-01-15T15:07:58Z</dcterms:created>
  <dcterms:modified xsi:type="dcterms:W3CDTF">2021-03-04T15:14:47Z</dcterms:modified>
</cp:coreProperties>
</file>