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59" r:id="rId9"/>
    <p:sldId id="262" r:id="rId10"/>
    <p:sldId id="265" r:id="rId11"/>
    <p:sldId id="273" r:id="rId12"/>
    <p:sldId id="272" r:id="rId13"/>
    <p:sldId id="274" r:id="rId14"/>
    <p:sldId id="275" r:id="rId15"/>
    <p:sldId id="276" r:id="rId1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33">
          <p15:clr>
            <a:srgbClr val="A4A3A4"/>
          </p15:clr>
        </p15:guide>
        <p15:guide id="4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2" autoAdjust="0"/>
    <p:restoredTop sz="73265" autoAdjust="0"/>
  </p:normalViewPr>
  <p:slideViewPr>
    <p:cSldViewPr>
      <p:cViewPr varScale="1">
        <p:scale>
          <a:sx n="103" d="100"/>
          <a:sy n="103" d="100"/>
        </p:scale>
        <p:origin x="10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26" y="-82"/>
      </p:cViewPr>
      <p:guideLst>
        <p:guide orient="horz" pos="3128"/>
        <p:guide pos="2141"/>
        <p:guide orient="horz" pos="3133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4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4D41F-1AD9-4E35-BEA3-6F345A1714AD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3" y="9443664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4" y="9443664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8BC2F-FB25-4026-884D-7A563118E0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232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4" y="1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101C9-5E34-4AC0-9148-7CE5F149F688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43664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4" y="9443664"/>
            <a:ext cx="2929837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884FF-8F07-4D6F-9CAF-BD5B98218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680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7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продемонстрированные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вам бланки являются черно-белыми односторонними. Копирование бланков строжайше запрещено. Писать на оборотной стороне бланков – </a:t>
            </a:r>
            <a:r>
              <a:rPr lang="ru-RU" sz="1600" b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Записи на оборотной стороне бланков проверяться не будут, КК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будет рассматривать апелляции по вопросу записей на оборотной стороне бланков (п. 77 Порядка 1400).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556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указанию ответственного организатора в аудитории участники ЕГЭ приступают к заполнению верхней части одностороннего бланка регистрации. Все бланки заполняются черной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гелевой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ручкой!</a:t>
            </a:r>
          </a:p>
          <a:p>
            <a:pPr algn="just"/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код образовательной организации </a:t>
            </a: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участником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номер и буква класса - </a:t>
            </a: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участником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номер аудитории - </a:t>
            </a: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 участник в соответствии с ведомостью распределения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Поля «Код региона», «Код пункта проведения ЕГЭ», «Код предмета», «Название предмета», «Дата проведения ЕГЭ» заполняются автоматически</a:t>
            </a:r>
            <a:r>
              <a:rPr lang="ru-RU" sz="16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соответствии с данными, внесенными в станцию печати при подготовке к экзамену в ППЭ.</a:t>
            </a:r>
            <a:r>
              <a:rPr lang="ru-RU" sz="16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Поле для служебного использования («Резерв-1») не заполняется.</a:t>
            </a:r>
          </a:p>
          <a:p>
            <a:pPr algn="just"/>
            <a:r>
              <a:rPr lang="ru-RU" sz="1600" b="1" kern="12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Обратите внимание на то, что все буквы</a:t>
            </a:r>
            <a:r>
              <a:rPr lang="ru-RU" sz="1600" b="1" kern="120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цифры должны быть заполнены в СТРОГОМ соответствии с образцами написания букв и цифр!</a:t>
            </a:r>
            <a:endParaRPr lang="ru-RU" sz="1600" b="1" kern="1200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53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ru-RU" sz="1600" b="0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884FF-8F07-4D6F-9CAF-BD5B982183B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97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105026"/>
            <a:ext cx="2056308" cy="1759172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chemeClr val="lt1">
              <a:alpha val="54000"/>
            </a:schemeClr>
          </a:solidFill>
          <a:ln w="63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ГБОУ ВО МО «Академия социального управления» 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(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495) 276-87-98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www.rcoi.net</a:t>
            </a:r>
            <a:endParaRPr lang="ru-RU" sz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CB8A8130-010E-463A-9030-8FD56A69A9D0}"/>
              </a:ext>
            </a:extLst>
          </p:cNvPr>
          <p:cNvSpPr txBox="1">
            <a:spLocks/>
          </p:cNvSpPr>
          <p:nvPr/>
        </p:nvSpPr>
        <p:spPr>
          <a:xfrm>
            <a:off x="323528" y="2420888"/>
            <a:ext cx="8459787" cy="12961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3200" b="1" dirty="0" smtClean="0">
                <a:solidFill>
                  <a:srgbClr val="0066AE"/>
                </a:solidFill>
                <a:latin typeface="Times New Roman" pitchFamily="18" charset="0"/>
                <a:cs typeface="Times New Roman" pitchFamily="18" charset="0"/>
              </a:rPr>
              <a:t>Итоговое сочинение( изложение) 2021-2022 уч. год </a:t>
            </a:r>
            <a:endParaRPr lang="ru-RU" sz="3200" b="1" dirty="0">
              <a:solidFill>
                <a:srgbClr val="0066A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Совещание </a:t>
            </a:r>
            <a:r>
              <a:rPr lang="ru-RU" dirty="0" smtClean="0"/>
              <a:t>25.11.2021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10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Заполнение Бланков ответов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31615" t="8552" r="34524" b="72947"/>
          <a:stretch>
            <a:fillRect/>
          </a:stretch>
        </p:blipFill>
        <p:spPr bwMode="auto">
          <a:xfrm>
            <a:off x="1071538" y="1000108"/>
            <a:ext cx="6768000" cy="2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429388" y="2000240"/>
            <a:ext cx="1214446" cy="35719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143108" y="2071678"/>
            <a:ext cx="4214842" cy="35719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143108" y="1643050"/>
            <a:ext cx="3786214" cy="428628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 flipH="1" flipV="1">
            <a:off x="678629" y="2464587"/>
            <a:ext cx="1857388" cy="107157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4282" y="4000504"/>
            <a:ext cx="8429684" cy="523220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/>
              <a:t>Данные поля должны быть заполнены на всех бланках ответов участника, включая дополнительные бланки ответов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4340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0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56084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Доставка 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err="1" smtClean="0">
                <a:solidFill>
                  <a:srgbClr val="FF0000"/>
                </a:solidFill>
              </a:rPr>
              <a:t>Отрадненское</a:t>
            </a:r>
            <a:r>
              <a:rPr lang="ru-RU" b="1" dirty="0" smtClean="0">
                <a:solidFill>
                  <a:srgbClr val="FF0000"/>
                </a:solidFill>
              </a:rPr>
              <a:t> управления  </a:t>
            </a:r>
            <a:r>
              <a:rPr lang="ru-RU" b="1" dirty="0">
                <a:solidFill>
                  <a:srgbClr val="FF0000"/>
                </a:solidFill>
              </a:rPr>
              <a:t>материалов итогового сочинения (</a:t>
            </a:r>
            <a:r>
              <a:rPr lang="ru-RU" b="1" dirty="0" smtClean="0">
                <a:solidFill>
                  <a:srgbClr val="FF0000"/>
                </a:solidFill>
              </a:rPr>
              <a:t>изложения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dirty="0" smtClean="0"/>
              <a:t>1.Бланки итогового сочинения (изложения) должны быть упакованы </a:t>
            </a:r>
            <a:r>
              <a:rPr lang="ru-RU" dirty="0" smtClean="0"/>
              <a:t>по  аудиториям, </a:t>
            </a:r>
            <a:r>
              <a:rPr lang="ru-RU" dirty="0" smtClean="0"/>
              <a:t>внутри 1 файл-1 работа 4 бланка: бланк регистрации;</a:t>
            </a:r>
          </a:p>
          <a:p>
            <a:r>
              <a:rPr lang="ru-RU" dirty="0" smtClean="0"/>
              <a:t> бланки записи* и дополнительные бланки записи, которые должны следовать за основными бланками соответствующего участника.</a:t>
            </a:r>
          </a:p>
          <a:p>
            <a:r>
              <a:rPr lang="ru-RU" dirty="0"/>
              <a:t>2 Форма 1 «Ведомость учёта участников и использования экзаменационных бланков итогового сочинения (изложения) в аудитории» заполняется ответственным в аудитории (членом комиссии) и передаётся руководителю образовательной организации вместе с бланками итогового сочинения (изложения).</a:t>
            </a:r>
          </a:p>
          <a:p>
            <a:r>
              <a:rPr lang="ru-RU" dirty="0" smtClean="0"/>
              <a:t>3</a:t>
            </a:r>
            <a:r>
              <a:rPr lang="ru-RU" dirty="0"/>
              <a:t>. Форма 2 «Ведомость учёта участников и использования экзаменационных бланков итогового сочинения (изложения) в образовательной организации» заполняется руководителем образовательной организации и передаётся ответственному в территориальном управлении вместе с бланками итогового сочинения (</a:t>
            </a:r>
            <a:r>
              <a:rPr lang="ru-RU" dirty="0" smtClean="0"/>
              <a:t>изложения)</a:t>
            </a: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87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04665"/>
            <a:ext cx="7128792" cy="54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09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Пункт приема  бланков сочинения и копирования- </a:t>
            </a:r>
            <a:r>
              <a:rPr lang="ru-RU" dirty="0" err="1" smtClean="0"/>
              <a:t>Отрадненское</a:t>
            </a:r>
            <a:r>
              <a:rPr lang="ru-RU" dirty="0" smtClean="0"/>
              <a:t> управление МОНСО.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5832648" cy="244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9" y="1417638"/>
            <a:ext cx="6859040" cy="464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22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Пункт проверки – ГБОУ гимназия «ОЦ Гармония» </a:t>
            </a:r>
            <a:r>
              <a:rPr lang="ru-RU" dirty="0" err="1" smtClean="0"/>
              <a:t>г.о.Отрадный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628800"/>
            <a:ext cx="6851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2 декабря – к 09.00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556792"/>
            <a:ext cx="54006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27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4638"/>
            <a:ext cx="7400780" cy="4162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725144"/>
            <a:ext cx="8358340" cy="12241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1248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72816"/>
            <a:ext cx="67790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Методические документы по организации и проведению итогового сочинения (изложения) в 2021/2022 учебном году (письмо Федеральной службы по надзору в сфере образования и науки от 26.10.2021 №04-416</a:t>
            </a:r>
          </a:p>
          <a:p>
            <a:endParaRPr lang="ru-RU" dirty="0"/>
          </a:p>
          <a:p>
            <a:r>
              <a:rPr lang="ru-RU" dirty="0" smtClean="0"/>
              <a:t> Распоряжение МОН СО №1027-р от 17.11.2021 </a:t>
            </a:r>
          </a:p>
          <a:p>
            <a:r>
              <a:rPr lang="ru-RU" dirty="0" smtClean="0"/>
              <a:t>Порядок </a:t>
            </a:r>
            <a:r>
              <a:rPr lang="ru-RU" dirty="0" smtClean="0"/>
              <a:t>проведения и проверки итогового сочинения ( изложения) на территории Самарской области в 2021-2022 учебном году</a:t>
            </a:r>
          </a:p>
          <a:p>
            <a:endParaRPr lang="ru-RU" dirty="0"/>
          </a:p>
          <a:p>
            <a:r>
              <a:rPr lang="ru-RU" dirty="0" smtClean="0"/>
              <a:t>Распоряжение </a:t>
            </a:r>
            <a:r>
              <a:rPr lang="ru-RU" dirty="0" err="1" smtClean="0"/>
              <a:t>Отрадненского</a:t>
            </a:r>
            <a:r>
              <a:rPr lang="ru-RU" dirty="0" smtClean="0"/>
              <a:t> управления МОН СО №374-од </a:t>
            </a:r>
            <a:r>
              <a:rPr lang="ru-RU" dirty="0"/>
              <a:t>от </a:t>
            </a:r>
            <a:r>
              <a:rPr lang="ru-RU" dirty="0" smtClean="0"/>
              <a:t>23.11.2021 «О </a:t>
            </a:r>
            <a:r>
              <a:rPr lang="ru-RU" dirty="0"/>
              <a:t>проведении итогового сочинения (изложения</a:t>
            </a:r>
            <a:r>
              <a:rPr lang="ru-RU" dirty="0" smtClean="0"/>
              <a:t>)».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3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72816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Заявление </a:t>
            </a:r>
          </a:p>
          <a:p>
            <a:r>
              <a:rPr lang="ru-RU" dirty="0" smtClean="0"/>
              <a:t>2. Согласие на обработку персональных данных</a:t>
            </a:r>
          </a:p>
          <a:p>
            <a:r>
              <a:rPr lang="ru-RU" dirty="0" smtClean="0"/>
              <a:t>3.Дети- инвалиды( заверенная копия справки)</a:t>
            </a:r>
          </a:p>
          <a:p>
            <a:r>
              <a:rPr lang="ru-RU" dirty="0" smtClean="0"/>
              <a:t>4.Учащиеся с ОВЗ- копия рекомендаций ПМПК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3212976"/>
            <a:ext cx="616111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Информирование</a:t>
            </a:r>
            <a:r>
              <a:rPr lang="ru-RU" dirty="0" smtClean="0"/>
              <a:t> обучающихся и их родителей о порядке проведения ИС и порядке ознакомления с результатами( протоколы род. собраний, классные часы, стенд в ОО</a:t>
            </a:r>
            <a:r>
              <a:rPr lang="ru-RU" dirty="0" smtClean="0"/>
              <a:t>, сайт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4653136"/>
            <a:ext cx="6419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Приказы в образовательной организации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1.Об утверждении состава комиссии по проведению ИС.( организаторы в аудитории, дежурные, технические специалисты, ответственный за получение и передачу бланков )</a:t>
            </a:r>
          </a:p>
          <a:p>
            <a:r>
              <a:rPr lang="ru-RU" dirty="0" smtClean="0"/>
              <a:t>2. Об организации и проведении ИС в ОО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9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ППЭ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700808"/>
            <a:ext cx="6851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Вход в ППЭ ( табличка)</a:t>
            </a:r>
          </a:p>
          <a:p>
            <a:pPr marL="342900" indent="-342900">
              <a:buAutoNum type="arabicPeriod"/>
            </a:pPr>
            <a:r>
              <a:rPr lang="ru-RU" dirty="0" smtClean="0"/>
              <a:t>Заметное обозначение № аудитории( №1,№2, №3,№4)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Распределение учащихся по аудиториям ( по 10 чел)</a:t>
            </a:r>
          </a:p>
          <a:p>
            <a:pPr marL="342900" indent="-342900">
              <a:buAutoNum type="arabicPeriod"/>
            </a:pPr>
            <a:r>
              <a:rPr lang="ru-RU" dirty="0" smtClean="0"/>
              <a:t>Черновики( лист штамп школы)</a:t>
            </a:r>
          </a:p>
          <a:p>
            <a:pPr marL="342900" indent="-342900">
              <a:buAutoNum type="arabicPeriod"/>
            </a:pPr>
            <a:r>
              <a:rPr lang="ru-RU" dirty="0" smtClean="0"/>
              <a:t>Орфографические словари</a:t>
            </a:r>
          </a:p>
          <a:p>
            <a:pPr marL="342900" indent="-342900">
              <a:buAutoNum type="arabicPeriod"/>
            </a:pPr>
            <a:r>
              <a:rPr lang="ru-RU" dirty="0" smtClean="0"/>
              <a:t>Инструкция для организаторов</a:t>
            </a:r>
          </a:p>
          <a:p>
            <a:pPr marL="342900" indent="-342900">
              <a:buAutoNum type="arabicPeriod"/>
            </a:pPr>
            <a:r>
              <a:rPr lang="ru-RU" dirty="0" smtClean="0"/>
              <a:t>Часы в аудитории</a:t>
            </a:r>
          </a:p>
          <a:p>
            <a:pPr marL="342900" indent="-342900">
              <a:buAutoNum type="arabicPeriod"/>
            </a:pPr>
            <a:r>
              <a:rPr lang="ru-RU" dirty="0" smtClean="0"/>
              <a:t>Формы №1 ( по аудиториям)</a:t>
            </a:r>
          </a:p>
          <a:p>
            <a:pPr marL="342900" indent="-342900">
              <a:buAutoNum type="arabicPeriod"/>
            </a:pPr>
            <a:r>
              <a:rPr lang="ru-RU" dirty="0" smtClean="0"/>
              <a:t>Форма №2 ( по школе в целом)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34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290" y="1124745"/>
            <a:ext cx="7481420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226541"/>
            <a:ext cx="6768752" cy="615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Проведение ИС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74888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декабря</a:t>
            </a:r>
          </a:p>
          <a:p>
            <a:r>
              <a:rPr lang="ru-RU" dirty="0" smtClean="0"/>
              <a:t>09.30- вход участников</a:t>
            </a:r>
          </a:p>
          <a:p>
            <a:r>
              <a:rPr lang="ru-RU" dirty="0" smtClean="0"/>
              <a:t>09.45 – тех специалист скачивает комплект тем с сайта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topic.rustest.ru</a:t>
            </a:r>
          </a:p>
          <a:p>
            <a:r>
              <a:rPr lang="ru-RU" dirty="0" smtClean="0"/>
              <a:t>09.50- ответственный в ОО передает распечатанные темы сочинений в аудитории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10.00</a:t>
            </a:r>
            <a:r>
              <a:rPr lang="ru-RU" dirty="0" smtClean="0"/>
              <a:t>- начало итогового сочинения ( 2 часть инструктажа)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461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071934" y="4929198"/>
            <a:ext cx="4610749" cy="1169551"/>
          </a:xfrm>
          <a:prstGeom prst="rect">
            <a:avLst/>
          </a:prstGeom>
          <a:noFill/>
          <a:ln w="38100">
            <a:solidFill>
              <a:srgbClr val="FF0000"/>
            </a:solidFill>
            <a:beve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БЛАНКИ </a:t>
            </a:r>
          </a:p>
          <a:p>
            <a:pPr algn="ctr"/>
            <a:r>
              <a:rPr lang="ru-RU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ОДНОСТОРОННИЕ!</a:t>
            </a:r>
            <a:endParaRPr lang="ru-RU" sz="3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3643314"/>
            <a:ext cx="3660682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Писать на оборотной стороне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ЗАПРЕЩЕНО!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31454" t="8552" r="34524" b="5929"/>
          <a:stretch>
            <a:fillRect/>
          </a:stretch>
        </p:blipFill>
        <p:spPr bwMode="auto">
          <a:xfrm>
            <a:off x="1714480" y="2857496"/>
            <a:ext cx="2019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4" cstate="print"/>
          <a:srcRect l="31424" t="8552" r="34684" b="6499"/>
          <a:stretch>
            <a:fillRect/>
          </a:stretch>
        </p:blipFill>
        <p:spPr bwMode="auto">
          <a:xfrm>
            <a:off x="285720" y="0"/>
            <a:ext cx="201358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4" cstate="print"/>
          <a:srcRect l="31424" t="8552" r="34684" b="6499"/>
          <a:stretch>
            <a:fillRect/>
          </a:stretch>
        </p:blipFill>
        <p:spPr bwMode="auto">
          <a:xfrm>
            <a:off x="2285984" y="0"/>
            <a:ext cx="201358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l="31424" t="8552" r="34684" b="6499"/>
          <a:stretch>
            <a:fillRect/>
          </a:stretch>
        </p:blipFill>
        <p:spPr bwMode="auto">
          <a:xfrm>
            <a:off x="4286248" y="0"/>
            <a:ext cx="201358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4" cstate="print"/>
          <a:srcRect l="31424" t="8552" r="34684" b="6499"/>
          <a:stretch>
            <a:fillRect/>
          </a:stretch>
        </p:blipFill>
        <p:spPr bwMode="auto">
          <a:xfrm>
            <a:off x="6286512" y="0"/>
            <a:ext cx="201358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252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0" y="15875"/>
            <a:ext cx="9144000" cy="576263"/>
          </a:xfrm>
        </p:spPr>
        <p:txBody>
          <a:bodyPr>
            <a:no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Заполнение Бланка регистрации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00232" y="5929330"/>
            <a:ext cx="4572000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>
            <a:solidFill>
              <a:schemeClr val="accent1">
                <a:shade val="95000"/>
                <a:satMod val="105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бланков записи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(не менее 4 бланков)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/>
          <a:srcRect l="31587" t="8556" r="34393" b="51514"/>
          <a:stretch>
            <a:fillRect/>
          </a:stretch>
        </p:blipFill>
        <p:spPr bwMode="auto">
          <a:xfrm>
            <a:off x="1357290" y="928670"/>
            <a:ext cx="6804000" cy="43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5357818" y="2428868"/>
            <a:ext cx="642942" cy="57150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3419017" y="4010479"/>
            <a:ext cx="3020346" cy="100013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428860" y="1857364"/>
            <a:ext cx="5500726" cy="57150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2428868"/>
            <a:ext cx="2857520" cy="571504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43042" y="3786190"/>
            <a:ext cx="6286544" cy="142876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57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5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2257</TotalTime>
  <Words>529</Words>
  <Application>Microsoft Office PowerPoint</Application>
  <PresentationFormat>Экран (4:3)</PresentationFormat>
  <Paragraphs>64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Нормативные документы</vt:lpstr>
      <vt:lpstr>Подготовка</vt:lpstr>
      <vt:lpstr>Подготовка ППЭ</vt:lpstr>
      <vt:lpstr>Презентация PowerPoint</vt:lpstr>
      <vt:lpstr>Презентация PowerPoint</vt:lpstr>
      <vt:lpstr>Проведение ИС</vt:lpstr>
      <vt:lpstr>Презентация PowerPoint</vt:lpstr>
      <vt:lpstr>Заполнение Бланка регистрации</vt:lpstr>
      <vt:lpstr>Заполнение Бланков ответов</vt:lpstr>
      <vt:lpstr>Презентация PowerPoint</vt:lpstr>
      <vt:lpstr>Презентация PowerPoint</vt:lpstr>
      <vt:lpstr>Пункт приема  бланков сочинения и копирования- Отрадненское управление МОНСО.</vt:lpstr>
      <vt:lpstr>Пункт проверки – ГБОУ гимназия «ОЦ Гармония» г.о.Отрадный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Пользователь Windows</cp:lastModifiedBy>
  <cp:revision>403</cp:revision>
  <cp:lastPrinted>2018-01-29T08:15:39Z</cp:lastPrinted>
  <dcterms:created xsi:type="dcterms:W3CDTF">2015-09-28T12:26:45Z</dcterms:created>
  <dcterms:modified xsi:type="dcterms:W3CDTF">2021-11-25T08:48:02Z</dcterms:modified>
  <cp:contentStatus/>
</cp:coreProperties>
</file>